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2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A44B"/>
    <a:srgbClr val="DEF0D0"/>
    <a:srgbClr val="FCF407"/>
    <a:srgbClr val="69C28B"/>
    <a:srgbClr val="8CCCA4"/>
    <a:srgbClr val="00FF00"/>
    <a:srgbClr val="10DE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34F2FA-0AFE-24D8-0F33-251B80B111CE}" v="696" dt="2023-11-25T05:11:18.731"/>
    <p1510:client id="{4F162629-9CCF-BDE7-AB48-64EDB47A443C}" v="251" dt="2023-11-24T22:28:10.768"/>
    <p1510:client id="{9AE9D21B-CE25-12E0-8B3E-9D01AF0B9F5B}" v="16" dt="2023-11-25T04:52:38.511"/>
    <p1510:client id="{9E6BF3F9-BCF7-7F56-0CD5-422086DC9D5A}" v="42" dt="2023-11-25T03:38:37.190"/>
    <p1510:client id="{A1130BF6-C9BB-E81B-4B13-37AE043CD6E8}" v="42" dt="2023-11-24T20:23:54.647"/>
    <p1510:client id="{AEA31592-AE81-E2D2-3E42-4422BAFCEFB6}" v="534" dt="2023-11-25T02:20:02.211"/>
    <p1510:client id="{C43ADA87-FB4B-82C1-2F77-8B902394FCDD}" v="25" dt="2023-11-25T06:17:14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DEL CIELO LOZADA PEREZ" userId="a4adb6f5-9474-4387-9a79-cb27e910deb4" providerId="ADAL" clId="{10EB4331-5859-4DD8-9FBF-ABB6E187B71E}"/>
    <pc:docChg chg="modSld">
      <pc:chgData name="MARIA DEL CIELO LOZADA PEREZ" userId="a4adb6f5-9474-4387-9a79-cb27e910deb4" providerId="ADAL" clId="{10EB4331-5859-4DD8-9FBF-ABB6E187B71E}" dt="2023-11-25T07:16:02.118" v="6" actId="14100"/>
      <pc:docMkLst>
        <pc:docMk/>
      </pc:docMkLst>
      <pc:sldChg chg="modSp mod">
        <pc:chgData name="MARIA DEL CIELO LOZADA PEREZ" userId="a4adb6f5-9474-4387-9a79-cb27e910deb4" providerId="ADAL" clId="{10EB4331-5859-4DD8-9FBF-ABB6E187B71E}" dt="2023-11-25T07:16:02.118" v="6" actId="14100"/>
        <pc:sldMkLst>
          <pc:docMk/>
          <pc:sldMk cId="3377180819" sldId="258"/>
        </pc:sldMkLst>
        <pc:spChg chg="mod">
          <ac:chgData name="MARIA DEL CIELO LOZADA PEREZ" userId="a4adb6f5-9474-4387-9a79-cb27e910deb4" providerId="ADAL" clId="{10EB4331-5859-4DD8-9FBF-ABB6E187B71E}" dt="2023-11-25T07:16:02.118" v="6" actId="14100"/>
          <ac:spMkLst>
            <pc:docMk/>
            <pc:sldMk cId="3377180819" sldId="258"/>
            <ac:spMk id="21" creationId="{7D7904FB-3CC9-44C4-B210-4DB7821C829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55293-8A0D-44AD-BBBB-1E5875D4C2E4}" type="doc">
      <dgm:prSet loTypeId="urn:microsoft.com/office/officeart/2005/8/layout/process1" loCatId="process" qsTypeId="urn:microsoft.com/office/officeart/2005/8/quickstyle/simple1" qsCatId="simple" csTypeId="urn:microsoft.com/office/officeart/2005/8/colors/accent1_4" csCatId="accent1" phldr="1"/>
      <dgm:spPr/>
    </dgm:pt>
    <dgm:pt modelId="{120DF4CA-05EF-4E5E-AF2F-5597100752FE}">
      <dgm:prSet phldrT="[Text]"/>
      <dgm:spPr/>
      <dgm:t>
        <a:bodyPr/>
        <a:lstStyle/>
        <a:p>
          <a:r>
            <a:rPr lang="es-PA" b="1" dirty="0">
              <a:solidFill>
                <a:schemeClr val="bg1"/>
              </a:solidFill>
            </a:rPr>
            <a:t>Cliente de ahorros (Microempresario)</a:t>
          </a:r>
          <a:endParaRPr lang="es-PE" b="1" dirty="0">
            <a:solidFill>
              <a:schemeClr val="bg1"/>
            </a:solidFill>
          </a:endParaRPr>
        </a:p>
      </dgm:t>
    </dgm:pt>
    <dgm:pt modelId="{605033EE-73E4-43AF-9203-63D8D0BFD3BA}" type="parTrans" cxnId="{B21A1E47-3743-4711-ABEE-6E301374C186}">
      <dgm:prSet/>
      <dgm:spPr/>
      <dgm:t>
        <a:bodyPr/>
        <a:lstStyle/>
        <a:p>
          <a:endParaRPr lang="es-PE"/>
        </a:p>
      </dgm:t>
    </dgm:pt>
    <dgm:pt modelId="{0CBCB47E-B69A-4BC9-B07B-73E96CBE4B58}" type="sibTrans" cxnId="{B21A1E47-3743-4711-ABEE-6E301374C186}">
      <dgm:prSet/>
      <dgm:spPr/>
      <dgm:t>
        <a:bodyPr/>
        <a:lstStyle/>
        <a:p>
          <a:endParaRPr lang="es-PE"/>
        </a:p>
      </dgm:t>
    </dgm:pt>
    <dgm:pt modelId="{E3EF4DE8-154D-4489-8B02-91E3FCF15FED}">
      <dgm:prSet phldrT="[Text]" custT="1"/>
      <dgm:spPr/>
      <dgm:t>
        <a:bodyPr/>
        <a:lstStyle/>
        <a:p>
          <a:r>
            <a:rPr lang="es-PA" sz="2800" b="1" dirty="0"/>
            <a:t> </a:t>
          </a:r>
          <a:r>
            <a:rPr lang="es-PA" sz="2800" b="1" dirty="0" err="1"/>
            <a:t>mibanco</a:t>
          </a:r>
          <a:endParaRPr lang="es-PE" sz="2800" b="1" dirty="0"/>
        </a:p>
      </dgm:t>
    </dgm:pt>
    <dgm:pt modelId="{19FF61A3-3216-47E7-96BC-1D141B7D475D}" type="parTrans" cxnId="{942CE300-36EE-455A-BEFF-03E8D3D89687}">
      <dgm:prSet/>
      <dgm:spPr/>
      <dgm:t>
        <a:bodyPr/>
        <a:lstStyle/>
        <a:p>
          <a:endParaRPr lang="es-PE"/>
        </a:p>
      </dgm:t>
    </dgm:pt>
    <dgm:pt modelId="{6645B817-C1FC-4B64-9C36-21BF32D0E764}" type="sibTrans" cxnId="{942CE300-36EE-455A-BEFF-03E8D3D89687}">
      <dgm:prSet/>
      <dgm:spPr/>
      <dgm:t>
        <a:bodyPr/>
        <a:lstStyle/>
        <a:p>
          <a:endParaRPr lang="es-PE"/>
        </a:p>
      </dgm:t>
    </dgm:pt>
    <dgm:pt modelId="{90EB0960-41D0-4683-A079-12A273B09C8B}">
      <dgm:prSet phldrT="[Text]"/>
      <dgm:spPr/>
      <dgm:t>
        <a:bodyPr/>
        <a:lstStyle/>
        <a:p>
          <a:r>
            <a:rPr lang="es-PA" b="1" dirty="0"/>
            <a:t>Cliente activo (Microempresario, consumo)</a:t>
          </a:r>
          <a:endParaRPr lang="es-PE" b="1" dirty="0"/>
        </a:p>
      </dgm:t>
    </dgm:pt>
    <dgm:pt modelId="{4A63B299-39C3-471C-B938-66563E9EAAEB}" type="parTrans" cxnId="{31A4C9F1-0DA7-46D6-9A8A-CE1385505F0A}">
      <dgm:prSet/>
      <dgm:spPr/>
      <dgm:t>
        <a:bodyPr/>
        <a:lstStyle/>
        <a:p>
          <a:endParaRPr lang="es-PE"/>
        </a:p>
      </dgm:t>
    </dgm:pt>
    <dgm:pt modelId="{115EA3A6-3610-4195-B7CF-FA9F12FD0342}" type="sibTrans" cxnId="{31A4C9F1-0DA7-46D6-9A8A-CE1385505F0A}">
      <dgm:prSet/>
      <dgm:spPr/>
      <dgm:t>
        <a:bodyPr/>
        <a:lstStyle/>
        <a:p>
          <a:endParaRPr lang="es-PE"/>
        </a:p>
      </dgm:t>
    </dgm:pt>
    <dgm:pt modelId="{9E0A5C5B-12B3-4FFE-AA84-69FD474CAAEF}" type="pres">
      <dgm:prSet presAssocID="{76455293-8A0D-44AD-BBBB-1E5875D4C2E4}" presName="Name0" presStyleCnt="0">
        <dgm:presLayoutVars>
          <dgm:dir/>
          <dgm:resizeHandles val="exact"/>
        </dgm:presLayoutVars>
      </dgm:prSet>
      <dgm:spPr/>
    </dgm:pt>
    <dgm:pt modelId="{DF82DFD5-4737-489C-88CA-4A662F56FD38}" type="pres">
      <dgm:prSet presAssocID="{120DF4CA-05EF-4E5E-AF2F-5597100752FE}" presName="node" presStyleLbl="node1" presStyleIdx="0" presStyleCnt="3">
        <dgm:presLayoutVars>
          <dgm:bulletEnabled val="1"/>
        </dgm:presLayoutVars>
      </dgm:prSet>
      <dgm:spPr/>
    </dgm:pt>
    <dgm:pt modelId="{65E5EBA0-D9CF-4E41-B287-FAC827431B4A}" type="pres">
      <dgm:prSet presAssocID="{0CBCB47E-B69A-4BC9-B07B-73E96CBE4B58}" presName="sibTrans" presStyleLbl="sibTrans2D1" presStyleIdx="0" presStyleCnt="2"/>
      <dgm:spPr/>
    </dgm:pt>
    <dgm:pt modelId="{AB746F63-B687-4B94-98E6-1A1207D383AB}" type="pres">
      <dgm:prSet presAssocID="{0CBCB47E-B69A-4BC9-B07B-73E96CBE4B58}" presName="connectorText" presStyleLbl="sibTrans2D1" presStyleIdx="0" presStyleCnt="2"/>
      <dgm:spPr/>
    </dgm:pt>
    <dgm:pt modelId="{05BA023D-838D-494B-8470-AC0CCE79A831}" type="pres">
      <dgm:prSet presAssocID="{E3EF4DE8-154D-4489-8B02-91E3FCF15FED}" presName="node" presStyleLbl="node1" presStyleIdx="1" presStyleCnt="3">
        <dgm:presLayoutVars>
          <dgm:bulletEnabled val="1"/>
        </dgm:presLayoutVars>
      </dgm:prSet>
      <dgm:spPr/>
    </dgm:pt>
    <dgm:pt modelId="{44F69188-D5D4-4BF0-95DB-775A63139A89}" type="pres">
      <dgm:prSet presAssocID="{6645B817-C1FC-4B64-9C36-21BF32D0E764}" presName="sibTrans" presStyleLbl="sibTrans2D1" presStyleIdx="1" presStyleCnt="2"/>
      <dgm:spPr/>
    </dgm:pt>
    <dgm:pt modelId="{F24B3CBF-08AA-48B7-998B-2C8D02C6C02B}" type="pres">
      <dgm:prSet presAssocID="{6645B817-C1FC-4B64-9C36-21BF32D0E764}" presName="connectorText" presStyleLbl="sibTrans2D1" presStyleIdx="1" presStyleCnt="2"/>
      <dgm:spPr/>
    </dgm:pt>
    <dgm:pt modelId="{B5355946-BD20-4161-B12B-4F126FBC4F96}" type="pres">
      <dgm:prSet presAssocID="{90EB0960-41D0-4683-A079-12A273B09C8B}" presName="node" presStyleLbl="node1" presStyleIdx="2" presStyleCnt="3">
        <dgm:presLayoutVars>
          <dgm:bulletEnabled val="1"/>
        </dgm:presLayoutVars>
      </dgm:prSet>
      <dgm:spPr/>
    </dgm:pt>
  </dgm:ptLst>
  <dgm:cxnLst>
    <dgm:cxn modelId="{942CE300-36EE-455A-BEFF-03E8D3D89687}" srcId="{76455293-8A0D-44AD-BBBB-1E5875D4C2E4}" destId="{E3EF4DE8-154D-4489-8B02-91E3FCF15FED}" srcOrd="1" destOrd="0" parTransId="{19FF61A3-3216-47E7-96BC-1D141B7D475D}" sibTransId="{6645B817-C1FC-4B64-9C36-21BF32D0E764}"/>
    <dgm:cxn modelId="{FA088321-B1A1-4582-8FB4-1D6884DF6DAE}" type="presOf" srcId="{6645B817-C1FC-4B64-9C36-21BF32D0E764}" destId="{F24B3CBF-08AA-48B7-998B-2C8D02C6C02B}" srcOrd="1" destOrd="0" presId="urn:microsoft.com/office/officeart/2005/8/layout/process1"/>
    <dgm:cxn modelId="{392A9024-5108-4510-A5B6-14CBDA4557B2}" type="presOf" srcId="{0CBCB47E-B69A-4BC9-B07B-73E96CBE4B58}" destId="{65E5EBA0-D9CF-4E41-B287-FAC827431B4A}" srcOrd="0" destOrd="0" presId="urn:microsoft.com/office/officeart/2005/8/layout/process1"/>
    <dgm:cxn modelId="{92D5853C-095C-4181-9467-DF54D9CF3F81}" type="presOf" srcId="{6645B817-C1FC-4B64-9C36-21BF32D0E764}" destId="{44F69188-D5D4-4BF0-95DB-775A63139A89}" srcOrd="0" destOrd="0" presId="urn:microsoft.com/office/officeart/2005/8/layout/process1"/>
    <dgm:cxn modelId="{B21A1E47-3743-4711-ABEE-6E301374C186}" srcId="{76455293-8A0D-44AD-BBBB-1E5875D4C2E4}" destId="{120DF4CA-05EF-4E5E-AF2F-5597100752FE}" srcOrd="0" destOrd="0" parTransId="{605033EE-73E4-43AF-9203-63D8D0BFD3BA}" sibTransId="{0CBCB47E-B69A-4BC9-B07B-73E96CBE4B58}"/>
    <dgm:cxn modelId="{D197EA68-CB5B-4FE2-9FE0-FDA7BE55F4A4}" type="presOf" srcId="{120DF4CA-05EF-4E5E-AF2F-5597100752FE}" destId="{DF82DFD5-4737-489C-88CA-4A662F56FD38}" srcOrd="0" destOrd="0" presId="urn:microsoft.com/office/officeart/2005/8/layout/process1"/>
    <dgm:cxn modelId="{8E2C4F4B-48F3-420B-A62D-4C97674DA3D7}" type="presOf" srcId="{0CBCB47E-B69A-4BC9-B07B-73E96CBE4B58}" destId="{AB746F63-B687-4B94-98E6-1A1207D383AB}" srcOrd="1" destOrd="0" presId="urn:microsoft.com/office/officeart/2005/8/layout/process1"/>
    <dgm:cxn modelId="{F80B7E55-2C14-4F15-8DE2-9E78C43C2536}" type="presOf" srcId="{90EB0960-41D0-4683-A079-12A273B09C8B}" destId="{B5355946-BD20-4161-B12B-4F126FBC4F96}" srcOrd="0" destOrd="0" presId="urn:microsoft.com/office/officeart/2005/8/layout/process1"/>
    <dgm:cxn modelId="{E8E97976-AA46-4F1F-9120-06DE8D7EFDB5}" type="presOf" srcId="{E3EF4DE8-154D-4489-8B02-91E3FCF15FED}" destId="{05BA023D-838D-494B-8470-AC0CCE79A831}" srcOrd="0" destOrd="0" presId="urn:microsoft.com/office/officeart/2005/8/layout/process1"/>
    <dgm:cxn modelId="{AF4C00A3-5E41-41C4-9CE5-7B80CE193F2B}" type="presOf" srcId="{76455293-8A0D-44AD-BBBB-1E5875D4C2E4}" destId="{9E0A5C5B-12B3-4FFE-AA84-69FD474CAAEF}" srcOrd="0" destOrd="0" presId="urn:microsoft.com/office/officeart/2005/8/layout/process1"/>
    <dgm:cxn modelId="{31A4C9F1-0DA7-46D6-9A8A-CE1385505F0A}" srcId="{76455293-8A0D-44AD-BBBB-1E5875D4C2E4}" destId="{90EB0960-41D0-4683-A079-12A273B09C8B}" srcOrd="2" destOrd="0" parTransId="{4A63B299-39C3-471C-B938-66563E9EAAEB}" sibTransId="{115EA3A6-3610-4195-B7CF-FA9F12FD0342}"/>
    <dgm:cxn modelId="{DEDE3A7A-D4FE-401A-ACAA-7BA0150104DA}" type="presParOf" srcId="{9E0A5C5B-12B3-4FFE-AA84-69FD474CAAEF}" destId="{DF82DFD5-4737-489C-88CA-4A662F56FD38}" srcOrd="0" destOrd="0" presId="urn:microsoft.com/office/officeart/2005/8/layout/process1"/>
    <dgm:cxn modelId="{7DCD9D07-4FBB-4663-85A3-48C9783BDAC1}" type="presParOf" srcId="{9E0A5C5B-12B3-4FFE-AA84-69FD474CAAEF}" destId="{65E5EBA0-D9CF-4E41-B287-FAC827431B4A}" srcOrd="1" destOrd="0" presId="urn:microsoft.com/office/officeart/2005/8/layout/process1"/>
    <dgm:cxn modelId="{8A28F07B-595D-41E0-80A4-54254ECF8284}" type="presParOf" srcId="{65E5EBA0-D9CF-4E41-B287-FAC827431B4A}" destId="{AB746F63-B687-4B94-98E6-1A1207D383AB}" srcOrd="0" destOrd="0" presId="urn:microsoft.com/office/officeart/2005/8/layout/process1"/>
    <dgm:cxn modelId="{A1B69930-3AD9-42C9-8F21-F2D9CB543396}" type="presParOf" srcId="{9E0A5C5B-12B3-4FFE-AA84-69FD474CAAEF}" destId="{05BA023D-838D-494B-8470-AC0CCE79A831}" srcOrd="2" destOrd="0" presId="urn:microsoft.com/office/officeart/2005/8/layout/process1"/>
    <dgm:cxn modelId="{723CE7C9-8C19-4FCA-9A3F-A478188E881F}" type="presParOf" srcId="{9E0A5C5B-12B3-4FFE-AA84-69FD474CAAEF}" destId="{44F69188-D5D4-4BF0-95DB-775A63139A89}" srcOrd="3" destOrd="0" presId="urn:microsoft.com/office/officeart/2005/8/layout/process1"/>
    <dgm:cxn modelId="{80FDDDCB-9B16-48E4-90E5-1A18E587817F}" type="presParOf" srcId="{44F69188-D5D4-4BF0-95DB-775A63139A89}" destId="{F24B3CBF-08AA-48B7-998B-2C8D02C6C02B}" srcOrd="0" destOrd="0" presId="urn:microsoft.com/office/officeart/2005/8/layout/process1"/>
    <dgm:cxn modelId="{365EAEE7-E854-4169-B5CD-51D36C648AE3}" type="presParOf" srcId="{9E0A5C5B-12B3-4FFE-AA84-69FD474CAAEF}" destId="{B5355946-BD20-4161-B12B-4F126FBC4F9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C8FE56-9F60-4E59-86EF-BF677AD3349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EB739097-B132-44BD-8B4F-B4BEA87C6C06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solidFill>
          <a:schemeClr val="accent3">
            <a:lumMod val="90000"/>
          </a:schemeClr>
        </a:solidFill>
        <a:ln w="76200">
          <a:solidFill>
            <a:schemeClr val="accent6"/>
          </a:solidFill>
        </a:ln>
      </dgm:spPr>
      <dgm:t>
        <a:bodyPr/>
        <a:lstStyle/>
        <a:p>
          <a:pPr algn="ctr"/>
          <a:r>
            <a:rPr lang="es-PA" sz="1600" dirty="0"/>
            <a:t>El modelo predictivo de </a:t>
          </a:r>
          <a:r>
            <a:rPr lang="es-PE" sz="1600" dirty="0"/>
            <a:t>propensión de capacidad de ahorro te dice qué </a:t>
          </a:r>
          <a:r>
            <a:rPr lang="es-419" sz="1600" dirty="0"/>
            <a:t>cliente/no cliente </a:t>
          </a:r>
          <a:r>
            <a:rPr lang="es-PA" sz="1600" dirty="0"/>
            <a:t>tiene mayor interés en captar los productos pasivos, es por ello que podemos </a:t>
          </a:r>
          <a:r>
            <a:rPr lang="es-PE" sz="1600" dirty="0"/>
            <a:t>hiper personalizar la oferta de productos para aquellos clientes que tengan una probabilidad alta de adquirir el pasivo.</a:t>
          </a:r>
        </a:p>
      </dgm:t>
    </dgm:pt>
    <dgm:pt modelId="{31B64242-AE67-4B5A-8843-788A6E8A9189}" type="parTrans" cxnId="{0F8A6D6F-FB2C-44A5-85D0-4E01C007FB50}">
      <dgm:prSet/>
      <dgm:spPr/>
      <dgm:t>
        <a:bodyPr/>
        <a:lstStyle/>
        <a:p>
          <a:endParaRPr lang="es-PE" sz="2000"/>
        </a:p>
      </dgm:t>
    </dgm:pt>
    <dgm:pt modelId="{3BED15AF-763B-4B37-AC89-2B186188DA63}" type="sibTrans" cxnId="{0F8A6D6F-FB2C-44A5-85D0-4E01C007FB50}">
      <dgm:prSet/>
      <dgm:spPr/>
      <dgm:t>
        <a:bodyPr/>
        <a:lstStyle/>
        <a:p>
          <a:endParaRPr lang="es-PE" sz="2000"/>
        </a:p>
      </dgm:t>
    </dgm:pt>
    <dgm:pt modelId="{6410B86E-435E-4C98-8AFB-8E1E4CDEE22A}" type="pres">
      <dgm:prSet presAssocID="{8BC8FE56-9F60-4E59-86EF-BF677AD3349E}" presName="linear" presStyleCnt="0">
        <dgm:presLayoutVars>
          <dgm:animLvl val="lvl"/>
          <dgm:resizeHandles val="exact"/>
        </dgm:presLayoutVars>
      </dgm:prSet>
      <dgm:spPr/>
    </dgm:pt>
    <dgm:pt modelId="{C0473AF5-BDCC-431F-ADCF-4E6AB327C4CF}" type="pres">
      <dgm:prSet presAssocID="{EB739097-B132-44BD-8B4F-B4BEA87C6C06}" presName="parentText" presStyleLbl="node1" presStyleIdx="0" presStyleCnt="1" custScaleX="94438" custScaleY="546478" custLinFactNeighborX="9379" custLinFactNeighborY="37500">
        <dgm:presLayoutVars>
          <dgm:chMax val="0"/>
          <dgm:bulletEnabled val="1"/>
        </dgm:presLayoutVars>
      </dgm:prSet>
      <dgm:spPr/>
    </dgm:pt>
  </dgm:ptLst>
  <dgm:cxnLst>
    <dgm:cxn modelId="{58B09A1A-6122-42AB-9CDB-152A2433C5D8}" type="presOf" srcId="{8BC8FE56-9F60-4E59-86EF-BF677AD3349E}" destId="{6410B86E-435E-4C98-8AFB-8E1E4CDEE22A}" srcOrd="0" destOrd="0" presId="urn:microsoft.com/office/officeart/2005/8/layout/vList2"/>
    <dgm:cxn modelId="{66779E65-D2E9-4F54-9B69-EC3B08133E85}" type="presOf" srcId="{EB739097-B132-44BD-8B4F-B4BEA87C6C06}" destId="{C0473AF5-BDCC-431F-ADCF-4E6AB327C4CF}" srcOrd="0" destOrd="0" presId="urn:microsoft.com/office/officeart/2005/8/layout/vList2"/>
    <dgm:cxn modelId="{0F8A6D6F-FB2C-44A5-85D0-4E01C007FB50}" srcId="{8BC8FE56-9F60-4E59-86EF-BF677AD3349E}" destId="{EB739097-B132-44BD-8B4F-B4BEA87C6C06}" srcOrd="0" destOrd="0" parTransId="{31B64242-AE67-4B5A-8843-788A6E8A9189}" sibTransId="{3BED15AF-763B-4B37-AC89-2B186188DA63}"/>
    <dgm:cxn modelId="{299CFB51-18DE-40F7-A41F-70948E6103D7}" type="presParOf" srcId="{6410B86E-435E-4C98-8AFB-8E1E4CDEE22A}" destId="{C0473AF5-BDCC-431F-ADCF-4E6AB327C4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7012DA-63D7-48EF-B5AF-CDBCCE4C8DAB}" type="doc">
      <dgm:prSet loTypeId="urn:microsoft.com/office/officeart/2005/8/layout/orgChart1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PE"/>
        </a:p>
      </dgm:t>
    </dgm:pt>
    <dgm:pt modelId="{DD3BA70B-5E72-4378-A0E0-AE9A2D9DA7A0}">
      <dgm:prSet phldrT="[Text]" custT="1"/>
      <dgm:spPr/>
      <dgm:t>
        <a:bodyPr/>
        <a:lstStyle/>
        <a:p>
          <a:r>
            <a:rPr lang="es-PA" sz="2000" b="1" dirty="0"/>
            <a:t>Target</a:t>
          </a:r>
          <a:endParaRPr lang="es-PE" sz="1400" b="1" dirty="0"/>
        </a:p>
      </dgm:t>
    </dgm:pt>
    <dgm:pt modelId="{D5439F2D-37C9-4CB4-9DA7-613A9A94933A}" type="parTrans" cxnId="{65A5C325-5D8D-4DFA-8015-42ACDCDB40F3}">
      <dgm:prSet/>
      <dgm:spPr/>
      <dgm:t>
        <a:bodyPr/>
        <a:lstStyle/>
        <a:p>
          <a:endParaRPr lang="es-PE" sz="2000" b="1">
            <a:solidFill>
              <a:schemeClr val="tx1"/>
            </a:solidFill>
          </a:endParaRPr>
        </a:p>
      </dgm:t>
    </dgm:pt>
    <dgm:pt modelId="{8AB290B8-B497-4AB6-97A4-00AB21C506D3}" type="sibTrans" cxnId="{65A5C325-5D8D-4DFA-8015-42ACDCDB40F3}">
      <dgm:prSet/>
      <dgm:spPr/>
      <dgm:t>
        <a:bodyPr/>
        <a:lstStyle/>
        <a:p>
          <a:endParaRPr lang="es-PE" sz="2000" b="1">
            <a:solidFill>
              <a:schemeClr val="tx1"/>
            </a:solidFill>
          </a:endParaRPr>
        </a:p>
      </dgm:t>
    </dgm:pt>
    <dgm:pt modelId="{11268967-4BC0-4DFD-8007-68ABE677AA59}">
      <dgm:prSet phldrT="[Text]" custT="1"/>
      <dgm:spPr/>
      <dgm:t>
        <a:bodyPr/>
        <a:lstStyle/>
        <a:p>
          <a:r>
            <a:rPr lang="es-PE" sz="1400" b="0" i="0" dirty="0"/>
            <a:t>1: Tiene capacidad de ahorro.</a:t>
          </a:r>
          <a:endParaRPr lang="es-PE" sz="1400" b="0" dirty="0"/>
        </a:p>
      </dgm:t>
    </dgm:pt>
    <dgm:pt modelId="{087EA12C-CBCE-48D9-A2F5-FF68E81406E7}" type="parTrans" cxnId="{EDBACAF2-CAFA-43E8-93A6-CE48405EF865}">
      <dgm:prSet/>
      <dgm:spPr/>
      <dgm:t>
        <a:bodyPr/>
        <a:lstStyle/>
        <a:p>
          <a:endParaRPr lang="es-PE" sz="2000" b="1">
            <a:solidFill>
              <a:schemeClr val="tx1"/>
            </a:solidFill>
          </a:endParaRPr>
        </a:p>
      </dgm:t>
    </dgm:pt>
    <dgm:pt modelId="{4A2C90E4-E6A7-455F-95C4-84EC62710D55}" type="sibTrans" cxnId="{EDBACAF2-CAFA-43E8-93A6-CE48405EF865}">
      <dgm:prSet/>
      <dgm:spPr/>
      <dgm:t>
        <a:bodyPr/>
        <a:lstStyle/>
        <a:p>
          <a:endParaRPr lang="es-PE" sz="2000" b="1">
            <a:solidFill>
              <a:schemeClr val="tx1"/>
            </a:solidFill>
          </a:endParaRPr>
        </a:p>
      </dgm:t>
    </dgm:pt>
    <dgm:pt modelId="{D20C279F-8A37-430C-974D-E485C48966E7}">
      <dgm:prSet custT="1"/>
      <dgm:spPr/>
      <dgm:t>
        <a:bodyPr/>
        <a:lstStyle/>
        <a:p>
          <a:r>
            <a:rPr lang="es-PE" sz="1400" b="0" dirty="0"/>
            <a:t>0: No tiene capacidad de ahorro.</a:t>
          </a:r>
        </a:p>
      </dgm:t>
    </dgm:pt>
    <dgm:pt modelId="{7D67491B-2ABB-483B-B364-89C5B75F710F}" type="parTrans" cxnId="{4FC9F300-6262-4936-A0B1-F18713F090BE}">
      <dgm:prSet/>
      <dgm:spPr/>
      <dgm:t>
        <a:bodyPr/>
        <a:lstStyle/>
        <a:p>
          <a:endParaRPr lang="es-PE" sz="2000" b="1">
            <a:solidFill>
              <a:schemeClr val="tx1"/>
            </a:solidFill>
          </a:endParaRPr>
        </a:p>
      </dgm:t>
    </dgm:pt>
    <dgm:pt modelId="{2D76FD4A-5084-49EE-8082-DE34CE5A6EBE}" type="sibTrans" cxnId="{4FC9F300-6262-4936-A0B1-F18713F090BE}">
      <dgm:prSet/>
      <dgm:spPr/>
      <dgm:t>
        <a:bodyPr/>
        <a:lstStyle/>
        <a:p>
          <a:endParaRPr lang="es-PE" sz="2000" b="1">
            <a:solidFill>
              <a:schemeClr val="tx1"/>
            </a:solidFill>
          </a:endParaRPr>
        </a:p>
      </dgm:t>
    </dgm:pt>
    <dgm:pt modelId="{0BAA87E3-174B-487C-AE9C-CCB7FE6425D9}" type="pres">
      <dgm:prSet presAssocID="{427012DA-63D7-48EF-B5AF-CDBCCE4C8D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2EBD39D-4241-4B4A-96CB-493CD1228C67}" type="pres">
      <dgm:prSet presAssocID="{DD3BA70B-5E72-4378-A0E0-AE9A2D9DA7A0}" presName="hierRoot1" presStyleCnt="0">
        <dgm:presLayoutVars>
          <dgm:hierBranch val="init"/>
        </dgm:presLayoutVars>
      </dgm:prSet>
      <dgm:spPr/>
    </dgm:pt>
    <dgm:pt modelId="{F93EDA85-B0DC-48D5-BFD1-81634A235AAB}" type="pres">
      <dgm:prSet presAssocID="{DD3BA70B-5E72-4378-A0E0-AE9A2D9DA7A0}" presName="rootComposite1" presStyleCnt="0"/>
      <dgm:spPr/>
    </dgm:pt>
    <dgm:pt modelId="{9AF9BE5D-99F7-4CB6-8B7E-C3FA069E14FB}" type="pres">
      <dgm:prSet presAssocID="{DD3BA70B-5E72-4378-A0E0-AE9A2D9DA7A0}" presName="rootText1" presStyleLbl="node0" presStyleIdx="0" presStyleCnt="1">
        <dgm:presLayoutVars>
          <dgm:chPref val="3"/>
        </dgm:presLayoutVars>
      </dgm:prSet>
      <dgm:spPr/>
    </dgm:pt>
    <dgm:pt modelId="{E22064D1-94B9-4472-8AB8-DD51B4E41B7F}" type="pres">
      <dgm:prSet presAssocID="{DD3BA70B-5E72-4378-A0E0-AE9A2D9DA7A0}" presName="rootConnector1" presStyleLbl="node1" presStyleIdx="0" presStyleCnt="0"/>
      <dgm:spPr/>
    </dgm:pt>
    <dgm:pt modelId="{6B16C552-0038-4D95-8032-ECF5E98C317E}" type="pres">
      <dgm:prSet presAssocID="{DD3BA70B-5E72-4378-A0E0-AE9A2D9DA7A0}" presName="hierChild2" presStyleCnt="0"/>
      <dgm:spPr/>
    </dgm:pt>
    <dgm:pt modelId="{B45EF2E9-0CBA-41C5-8822-006CABBC02D8}" type="pres">
      <dgm:prSet presAssocID="{7D67491B-2ABB-483B-B364-89C5B75F710F}" presName="Name37" presStyleLbl="parChTrans1D2" presStyleIdx="0" presStyleCnt="2"/>
      <dgm:spPr/>
    </dgm:pt>
    <dgm:pt modelId="{B1E1CD62-728C-4E8D-9146-AF42B8B0084E}" type="pres">
      <dgm:prSet presAssocID="{D20C279F-8A37-430C-974D-E485C48966E7}" presName="hierRoot2" presStyleCnt="0">
        <dgm:presLayoutVars>
          <dgm:hierBranch val="init"/>
        </dgm:presLayoutVars>
      </dgm:prSet>
      <dgm:spPr/>
    </dgm:pt>
    <dgm:pt modelId="{E5AF70DB-2074-4548-841D-8A50612D6005}" type="pres">
      <dgm:prSet presAssocID="{D20C279F-8A37-430C-974D-E485C48966E7}" presName="rootComposite" presStyleCnt="0"/>
      <dgm:spPr/>
    </dgm:pt>
    <dgm:pt modelId="{C4D45D67-952D-4477-81FF-DB88615D80AB}" type="pres">
      <dgm:prSet presAssocID="{D20C279F-8A37-430C-974D-E485C48966E7}" presName="rootText" presStyleLbl="node2" presStyleIdx="0" presStyleCnt="2">
        <dgm:presLayoutVars>
          <dgm:chPref val="3"/>
        </dgm:presLayoutVars>
      </dgm:prSet>
      <dgm:spPr/>
    </dgm:pt>
    <dgm:pt modelId="{C82385F8-8E26-4B35-B423-AEF2268265F9}" type="pres">
      <dgm:prSet presAssocID="{D20C279F-8A37-430C-974D-E485C48966E7}" presName="rootConnector" presStyleLbl="node2" presStyleIdx="0" presStyleCnt="2"/>
      <dgm:spPr/>
    </dgm:pt>
    <dgm:pt modelId="{7145F865-225A-4FF8-AC6C-F78A2B60CF37}" type="pres">
      <dgm:prSet presAssocID="{D20C279F-8A37-430C-974D-E485C48966E7}" presName="hierChild4" presStyleCnt="0"/>
      <dgm:spPr/>
    </dgm:pt>
    <dgm:pt modelId="{F437F5EE-0C88-43A6-B616-A0D81CAA620F}" type="pres">
      <dgm:prSet presAssocID="{D20C279F-8A37-430C-974D-E485C48966E7}" presName="hierChild5" presStyleCnt="0"/>
      <dgm:spPr/>
    </dgm:pt>
    <dgm:pt modelId="{91B20211-0786-4620-87E1-24F9172F0CD1}" type="pres">
      <dgm:prSet presAssocID="{087EA12C-CBCE-48D9-A2F5-FF68E81406E7}" presName="Name37" presStyleLbl="parChTrans1D2" presStyleIdx="1" presStyleCnt="2"/>
      <dgm:spPr/>
    </dgm:pt>
    <dgm:pt modelId="{D207F343-30F4-494B-8A07-2B15B9034B94}" type="pres">
      <dgm:prSet presAssocID="{11268967-4BC0-4DFD-8007-68ABE677AA59}" presName="hierRoot2" presStyleCnt="0">
        <dgm:presLayoutVars>
          <dgm:hierBranch val="init"/>
        </dgm:presLayoutVars>
      </dgm:prSet>
      <dgm:spPr/>
    </dgm:pt>
    <dgm:pt modelId="{D54A7E83-94F5-4CD1-8BDA-B7EDAA404BFE}" type="pres">
      <dgm:prSet presAssocID="{11268967-4BC0-4DFD-8007-68ABE677AA59}" presName="rootComposite" presStyleCnt="0"/>
      <dgm:spPr/>
    </dgm:pt>
    <dgm:pt modelId="{AD478675-61ED-41A4-AE41-615569811DAA}" type="pres">
      <dgm:prSet presAssocID="{11268967-4BC0-4DFD-8007-68ABE677AA59}" presName="rootText" presStyleLbl="node2" presStyleIdx="1" presStyleCnt="2" custLinFactNeighborX="1915" custLinFactNeighborY="5678">
        <dgm:presLayoutVars>
          <dgm:chPref val="3"/>
        </dgm:presLayoutVars>
      </dgm:prSet>
      <dgm:spPr/>
    </dgm:pt>
    <dgm:pt modelId="{0B81B433-192F-4125-AECC-8E20A0DD7F84}" type="pres">
      <dgm:prSet presAssocID="{11268967-4BC0-4DFD-8007-68ABE677AA59}" presName="rootConnector" presStyleLbl="node2" presStyleIdx="1" presStyleCnt="2"/>
      <dgm:spPr/>
    </dgm:pt>
    <dgm:pt modelId="{1F8788D2-8340-46F3-8E29-48E2FA0259BF}" type="pres">
      <dgm:prSet presAssocID="{11268967-4BC0-4DFD-8007-68ABE677AA59}" presName="hierChild4" presStyleCnt="0"/>
      <dgm:spPr/>
    </dgm:pt>
    <dgm:pt modelId="{34B44D64-8987-4234-AADD-6784073F54DE}" type="pres">
      <dgm:prSet presAssocID="{11268967-4BC0-4DFD-8007-68ABE677AA59}" presName="hierChild5" presStyleCnt="0"/>
      <dgm:spPr/>
    </dgm:pt>
    <dgm:pt modelId="{FC62959D-2259-4326-8652-8EA26BF0EC49}" type="pres">
      <dgm:prSet presAssocID="{DD3BA70B-5E72-4378-A0E0-AE9A2D9DA7A0}" presName="hierChild3" presStyleCnt="0"/>
      <dgm:spPr/>
    </dgm:pt>
  </dgm:ptLst>
  <dgm:cxnLst>
    <dgm:cxn modelId="{4FC9F300-6262-4936-A0B1-F18713F090BE}" srcId="{DD3BA70B-5E72-4378-A0E0-AE9A2D9DA7A0}" destId="{D20C279F-8A37-430C-974D-E485C48966E7}" srcOrd="0" destOrd="0" parTransId="{7D67491B-2ABB-483B-B364-89C5B75F710F}" sibTransId="{2D76FD4A-5084-49EE-8082-DE34CE5A6EBE}"/>
    <dgm:cxn modelId="{D38A8116-250D-4411-9D1B-5B7B92BAE6C1}" type="presOf" srcId="{11268967-4BC0-4DFD-8007-68ABE677AA59}" destId="{0B81B433-192F-4125-AECC-8E20A0DD7F84}" srcOrd="1" destOrd="0" presId="urn:microsoft.com/office/officeart/2005/8/layout/orgChart1"/>
    <dgm:cxn modelId="{65A5C325-5D8D-4DFA-8015-42ACDCDB40F3}" srcId="{427012DA-63D7-48EF-B5AF-CDBCCE4C8DAB}" destId="{DD3BA70B-5E72-4378-A0E0-AE9A2D9DA7A0}" srcOrd="0" destOrd="0" parTransId="{D5439F2D-37C9-4CB4-9DA7-613A9A94933A}" sibTransId="{8AB290B8-B497-4AB6-97A4-00AB21C506D3}"/>
    <dgm:cxn modelId="{92F9643E-9075-4C0A-AC31-40718A1B8F9A}" type="presOf" srcId="{D20C279F-8A37-430C-974D-E485C48966E7}" destId="{C82385F8-8E26-4B35-B423-AEF2268265F9}" srcOrd="1" destOrd="0" presId="urn:microsoft.com/office/officeart/2005/8/layout/orgChart1"/>
    <dgm:cxn modelId="{214D7F42-A66B-4422-B794-FE442B048141}" type="presOf" srcId="{087EA12C-CBCE-48D9-A2F5-FF68E81406E7}" destId="{91B20211-0786-4620-87E1-24F9172F0CD1}" srcOrd="0" destOrd="0" presId="urn:microsoft.com/office/officeart/2005/8/layout/orgChart1"/>
    <dgm:cxn modelId="{F555D683-5408-4DC4-BF35-AA008C71A61F}" type="presOf" srcId="{DD3BA70B-5E72-4378-A0E0-AE9A2D9DA7A0}" destId="{9AF9BE5D-99F7-4CB6-8B7E-C3FA069E14FB}" srcOrd="0" destOrd="0" presId="urn:microsoft.com/office/officeart/2005/8/layout/orgChart1"/>
    <dgm:cxn modelId="{7F0A85AE-86DB-43BC-B159-9C06E0FD7895}" type="presOf" srcId="{D20C279F-8A37-430C-974D-E485C48966E7}" destId="{C4D45D67-952D-4477-81FF-DB88615D80AB}" srcOrd="0" destOrd="0" presId="urn:microsoft.com/office/officeart/2005/8/layout/orgChart1"/>
    <dgm:cxn modelId="{D97A6CD1-2CEA-4738-8804-8BB1C4CE99EC}" type="presOf" srcId="{DD3BA70B-5E72-4378-A0E0-AE9A2D9DA7A0}" destId="{E22064D1-94B9-4472-8AB8-DD51B4E41B7F}" srcOrd="1" destOrd="0" presId="urn:microsoft.com/office/officeart/2005/8/layout/orgChart1"/>
    <dgm:cxn modelId="{10B143E5-7F17-444D-B3AF-010AE5C2E6C7}" type="presOf" srcId="{7D67491B-2ABB-483B-B364-89C5B75F710F}" destId="{B45EF2E9-0CBA-41C5-8822-006CABBC02D8}" srcOrd="0" destOrd="0" presId="urn:microsoft.com/office/officeart/2005/8/layout/orgChart1"/>
    <dgm:cxn modelId="{0D713EE9-6019-4808-AE74-CDBAABEB95BD}" type="presOf" srcId="{427012DA-63D7-48EF-B5AF-CDBCCE4C8DAB}" destId="{0BAA87E3-174B-487C-AE9C-CCB7FE6425D9}" srcOrd="0" destOrd="0" presId="urn:microsoft.com/office/officeart/2005/8/layout/orgChart1"/>
    <dgm:cxn modelId="{EDBACAF2-CAFA-43E8-93A6-CE48405EF865}" srcId="{DD3BA70B-5E72-4378-A0E0-AE9A2D9DA7A0}" destId="{11268967-4BC0-4DFD-8007-68ABE677AA59}" srcOrd="1" destOrd="0" parTransId="{087EA12C-CBCE-48D9-A2F5-FF68E81406E7}" sibTransId="{4A2C90E4-E6A7-455F-95C4-84EC62710D55}"/>
    <dgm:cxn modelId="{20ADBAF6-644D-4F9A-AA96-301EA793FB3A}" type="presOf" srcId="{11268967-4BC0-4DFD-8007-68ABE677AA59}" destId="{AD478675-61ED-41A4-AE41-615569811DAA}" srcOrd="0" destOrd="0" presId="urn:microsoft.com/office/officeart/2005/8/layout/orgChart1"/>
    <dgm:cxn modelId="{863032AE-AB8F-4B70-B32E-93E294FBBA4C}" type="presParOf" srcId="{0BAA87E3-174B-487C-AE9C-CCB7FE6425D9}" destId="{32EBD39D-4241-4B4A-96CB-493CD1228C67}" srcOrd="0" destOrd="0" presId="urn:microsoft.com/office/officeart/2005/8/layout/orgChart1"/>
    <dgm:cxn modelId="{3F87142B-F457-4DD4-BB1B-1FD85415640C}" type="presParOf" srcId="{32EBD39D-4241-4B4A-96CB-493CD1228C67}" destId="{F93EDA85-B0DC-48D5-BFD1-81634A235AAB}" srcOrd="0" destOrd="0" presId="urn:microsoft.com/office/officeart/2005/8/layout/orgChart1"/>
    <dgm:cxn modelId="{A0C4F36E-1F4E-4EC7-B5B5-FA438D3ACA73}" type="presParOf" srcId="{F93EDA85-B0DC-48D5-BFD1-81634A235AAB}" destId="{9AF9BE5D-99F7-4CB6-8B7E-C3FA069E14FB}" srcOrd="0" destOrd="0" presId="urn:microsoft.com/office/officeart/2005/8/layout/orgChart1"/>
    <dgm:cxn modelId="{6C1CAA4F-CE68-41D2-93BE-A070E68B2F29}" type="presParOf" srcId="{F93EDA85-B0DC-48D5-BFD1-81634A235AAB}" destId="{E22064D1-94B9-4472-8AB8-DD51B4E41B7F}" srcOrd="1" destOrd="0" presId="urn:microsoft.com/office/officeart/2005/8/layout/orgChart1"/>
    <dgm:cxn modelId="{3F13BA09-6EBB-4499-93A8-D321FFEB1F36}" type="presParOf" srcId="{32EBD39D-4241-4B4A-96CB-493CD1228C67}" destId="{6B16C552-0038-4D95-8032-ECF5E98C317E}" srcOrd="1" destOrd="0" presId="urn:microsoft.com/office/officeart/2005/8/layout/orgChart1"/>
    <dgm:cxn modelId="{41F0164E-4A6B-489E-A258-8F8E1F5C1150}" type="presParOf" srcId="{6B16C552-0038-4D95-8032-ECF5E98C317E}" destId="{B45EF2E9-0CBA-41C5-8822-006CABBC02D8}" srcOrd="0" destOrd="0" presId="urn:microsoft.com/office/officeart/2005/8/layout/orgChart1"/>
    <dgm:cxn modelId="{0117A50C-8DA7-4185-A3BE-694D6AB82168}" type="presParOf" srcId="{6B16C552-0038-4D95-8032-ECF5E98C317E}" destId="{B1E1CD62-728C-4E8D-9146-AF42B8B0084E}" srcOrd="1" destOrd="0" presId="urn:microsoft.com/office/officeart/2005/8/layout/orgChart1"/>
    <dgm:cxn modelId="{FDC91011-2000-4247-BBAD-EC6FF5578D0B}" type="presParOf" srcId="{B1E1CD62-728C-4E8D-9146-AF42B8B0084E}" destId="{E5AF70DB-2074-4548-841D-8A50612D6005}" srcOrd="0" destOrd="0" presId="urn:microsoft.com/office/officeart/2005/8/layout/orgChart1"/>
    <dgm:cxn modelId="{F6CE4816-5E73-4976-8673-7E0BABFD50D8}" type="presParOf" srcId="{E5AF70DB-2074-4548-841D-8A50612D6005}" destId="{C4D45D67-952D-4477-81FF-DB88615D80AB}" srcOrd="0" destOrd="0" presId="urn:microsoft.com/office/officeart/2005/8/layout/orgChart1"/>
    <dgm:cxn modelId="{83B85759-A84D-4F3B-BDE0-4E9FCC584FF1}" type="presParOf" srcId="{E5AF70DB-2074-4548-841D-8A50612D6005}" destId="{C82385F8-8E26-4B35-B423-AEF2268265F9}" srcOrd="1" destOrd="0" presId="urn:microsoft.com/office/officeart/2005/8/layout/orgChart1"/>
    <dgm:cxn modelId="{D740E94B-B332-47C2-BBEC-B4E9CF5DE764}" type="presParOf" srcId="{B1E1CD62-728C-4E8D-9146-AF42B8B0084E}" destId="{7145F865-225A-4FF8-AC6C-F78A2B60CF37}" srcOrd="1" destOrd="0" presId="urn:microsoft.com/office/officeart/2005/8/layout/orgChart1"/>
    <dgm:cxn modelId="{DA0AEABE-9F04-4F78-B0EB-12A2C60C3314}" type="presParOf" srcId="{B1E1CD62-728C-4E8D-9146-AF42B8B0084E}" destId="{F437F5EE-0C88-43A6-B616-A0D81CAA620F}" srcOrd="2" destOrd="0" presId="urn:microsoft.com/office/officeart/2005/8/layout/orgChart1"/>
    <dgm:cxn modelId="{D8C641B0-6720-4627-AE51-1C1136FB0663}" type="presParOf" srcId="{6B16C552-0038-4D95-8032-ECF5E98C317E}" destId="{91B20211-0786-4620-87E1-24F9172F0CD1}" srcOrd="2" destOrd="0" presId="urn:microsoft.com/office/officeart/2005/8/layout/orgChart1"/>
    <dgm:cxn modelId="{90727FEF-D24F-43A7-BA45-728549177B02}" type="presParOf" srcId="{6B16C552-0038-4D95-8032-ECF5E98C317E}" destId="{D207F343-30F4-494B-8A07-2B15B9034B94}" srcOrd="3" destOrd="0" presId="urn:microsoft.com/office/officeart/2005/8/layout/orgChart1"/>
    <dgm:cxn modelId="{821E7D0D-031A-4B96-A0FE-3153F56E002B}" type="presParOf" srcId="{D207F343-30F4-494B-8A07-2B15B9034B94}" destId="{D54A7E83-94F5-4CD1-8BDA-B7EDAA404BFE}" srcOrd="0" destOrd="0" presId="urn:microsoft.com/office/officeart/2005/8/layout/orgChart1"/>
    <dgm:cxn modelId="{DF3E8959-581E-4777-AECA-A2A10A51C2C8}" type="presParOf" srcId="{D54A7E83-94F5-4CD1-8BDA-B7EDAA404BFE}" destId="{AD478675-61ED-41A4-AE41-615569811DAA}" srcOrd="0" destOrd="0" presId="urn:microsoft.com/office/officeart/2005/8/layout/orgChart1"/>
    <dgm:cxn modelId="{CCF3E89C-CF02-43DB-8BF2-5832F1873D58}" type="presParOf" srcId="{D54A7E83-94F5-4CD1-8BDA-B7EDAA404BFE}" destId="{0B81B433-192F-4125-AECC-8E20A0DD7F84}" srcOrd="1" destOrd="0" presId="urn:microsoft.com/office/officeart/2005/8/layout/orgChart1"/>
    <dgm:cxn modelId="{9252175B-D744-474B-ADDA-57F4D327CBBB}" type="presParOf" srcId="{D207F343-30F4-494B-8A07-2B15B9034B94}" destId="{1F8788D2-8340-46F3-8E29-48E2FA0259BF}" srcOrd="1" destOrd="0" presId="urn:microsoft.com/office/officeart/2005/8/layout/orgChart1"/>
    <dgm:cxn modelId="{F5D2F7E1-049F-4E82-A3DC-09410E4DC0C7}" type="presParOf" srcId="{D207F343-30F4-494B-8A07-2B15B9034B94}" destId="{34B44D64-8987-4234-AADD-6784073F54DE}" srcOrd="2" destOrd="0" presId="urn:microsoft.com/office/officeart/2005/8/layout/orgChart1"/>
    <dgm:cxn modelId="{D579EE32-1DF9-4BAA-97B8-80F3E7F434AA}" type="presParOf" srcId="{32EBD39D-4241-4B4A-96CB-493CD1228C67}" destId="{FC62959D-2259-4326-8652-8EA26BF0EC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2DFD5-4737-489C-88CA-4A662F56FD38}">
      <dsp:nvSpPr>
        <dsp:cNvPr id="0" name=""/>
        <dsp:cNvSpPr/>
      </dsp:nvSpPr>
      <dsp:spPr>
        <a:xfrm>
          <a:off x="6406" y="1014336"/>
          <a:ext cx="1914931" cy="1148958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700" b="1" kern="1200" dirty="0">
              <a:solidFill>
                <a:schemeClr val="bg1"/>
              </a:solidFill>
            </a:rPr>
            <a:t>Cliente de ahorros (Microempresario)</a:t>
          </a:r>
          <a:endParaRPr lang="es-PE" sz="1700" b="1" kern="1200" dirty="0">
            <a:solidFill>
              <a:schemeClr val="bg1"/>
            </a:solidFill>
          </a:endParaRPr>
        </a:p>
      </dsp:txBody>
      <dsp:txXfrm>
        <a:off x="40058" y="1047988"/>
        <a:ext cx="1847627" cy="1081654"/>
      </dsp:txXfrm>
    </dsp:sp>
    <dsp:sp modelId="{65E5EBA0-D9CF-4E41-B287-FAC827431B4A}">
      <dsp:nvSpPr>
        <dsp:cNvPr id="0" name=""/>
        <dsp:cNvSpPr/>
      </dsp:nvSpPr>
      <dsp:spPr>
        <a:xfrm>
          <a:off x="2112831" y="1351364"/>
          <a:ext cx="405965" cy="474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400" kern="1200"/>
        </a:p>
      </dsp:txBody>
      <dsp:txXfrm>
        <a:off x="2112831" y="1446344"/>
        <a:ext cx="284176" cy="284942"/>
      </dsp:txXfrm>
    </dsp:sp>
    <dsp:sp modelId="{05BA023D-838D-494B-8470-AC0CCE79A831}">
      <dsp:nvSpPr>
        <dsp:cNvPr id="0" name=""/>
        <dsp:cNvSpPr/>
      </dsp:nvSpPr>
      <dsp:spPr>
        <a:xfrm>
          <a:off x="2687310" y="1014336"/>
          <a:ext cx="1914931" cy="1148958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-541683"/>
            <a:satOff val="-45871"/>
            <a:lumOff val="351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2800" b="1" kern="1200" dirty="0"/>
            <a:t> </a:t>
          </a:r>
          <a:r>
            <a:rPr lang="es-PA" sz="2800" b="1" kern="1200" dirty="0" err="1"/>
            <a:t>mibanco</a:t>
          </a:r>
          <a:endParaRPr lang="es-PE" sz="2800" b="1" kern="1200" dirty="0"/>
        </a:p>
      </dsp:txBody>
      <dsp:txXfrm>
        <a:off x="2720962" y="1047988"/>
        <a:ext cx="1847627" cy="1081654"/>
      </dsp:txXfrm>
    </dsp:sp>
    <dsp:sp modelId="{44F69188-D5D4-4BF0-95DB-775A63139A89}">
      <dsp:nvSpPr>
        <dsp:cNvPr id="0" name=""/>
        <dsp:cNvSpPr/>
      </dsp:nvSpPr>
      <dsp:spPr>
        <a:xfrm>
          <a:off x="4793735" y="1351364"/>
          <a:ext cx="405965" cy="474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857585"/>
            <a:satOff val="-67903"/>
            <a:lumOff val="4757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400" kern="1200"/>
        </a:p>
      </dsp:txBody>
      <dsp:txXfrm>
        <a:off x="4793735" y="1446344"/>
        <a:ext cx="284176" cy="284942"/>
      </dsp:txXfrm>
    </dsp:sp>
    <dsp:sp modelId="{B5355946-BD20-4161-B12B-4F126FBC4F96}">
      <dsp:nvSpPr>
        <dsp:cNvPr id="0" name=""/>
        <dsp:cNvSpPr/>
      </dsp:nvSpPr>
      <dsp:spPr>
        <a:xfrm>
          <a:off x="5368214" y="1014336"/>
          <a:ext cx="1914931" cy="1148958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-541683"/>
            <a:satOff val="-45871"/>
            <a:lumOff val="351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700" b="1" kern="1200" dirty="0"/>
            <a:t>Cliente activo (Microempresario, consumo)</a:t>
          </a:r>
          <a:endParaRPr lang="es-PE" sz="1700" b="1" kern="1200" dirty="0"/>
        </a:p>
      </dsp:txBody>
      <dsp:txXfrm>
        <a:off x="5401866" y="1047988"/>
        <a:ext cx="1847627" cy="1081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3AF5-BDCC-431F-ADCF-4E6AB327C4CF}">
      <dsp:nvSpPr>
        <dsp:cNvPr id="0" name=""/>
        <dsp:cNvSpPr/>
      </dsp:nvSpPr>
      <dsp:spPr>
        <a:xfrm>
          <a:off x="581632" y="1559"/>
          <a:ext cx="4796563" cy="1595327"/>
        </a:xfrm>
        <a:prstGeom prst="roundRect">
          <a:avLst/>
        </a:prstGeom>
        <a:solidFill>
          <a:schemeClr val="accent3">
            <a:lumMod val="90000"/>
          </a:schemeClr>
        </a:solidFill>
        <a:ln w="762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600" kern="1200" dirty="0"/>
            <a:t>El modelo predictivo de </a:t>
          </a:r>
          <a:r>
            <a:rPr lang="es-PE" sz="1600" kern="1200" dirty="0"/>
            <a:t>propensión de capacidad de ahorro te dice qué </a:t>
          </a:r>
          <a:r>
            <a:rPr lang="es-419" sz="1600" kern="1200" dirty="0"/>
            <a:t>cliente/no cliente </a:t>
          </a:r>
          <a:r>
            <a:rPr lang="es-PA" sz="1600" kern="1200" dirty="0"/>
            <a:t>tiene mayor interés en captar los productos pasivos, es por ello que podemos </a:t>
          </a:r>
          <a:r>
            <a:rPr lang="es-PE" sz="1600" kern="1200" dirty="0"/>
            <a:t>hiper personalizar la oferta de productos para aquellos clientes que tengan una probabilidad alta de adquirir el pasivo.</a:t>
          </a:r>
        </a:p>
      </dsp:txBody>
      <dsp:txXfrm>
        <a:off x="659509" y="79436"/>
        <a:ext cx="4640809" cy="14395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20211-0786-4620-87E1-24F9172F0CD1}">
      <dsp:nvSpPr>
        <dsp:cNvPr id="0" name=""/>
        <dsp:cNvSpPr/>
      </dsp:nvSpPr>
      <dsp:spPr>
        <a:xfrm>
          <a:off x="1704347" y="558067"/>
          <a:ext cx="696020" cy="234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584"/>
              </a:lnTo>
              <a:lnTo>
                <a:pt x="696020" y="117584"/>
              </a:lnTo>
              <a:lnTo>
                <a:pt x="696020" y="23467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5EF2E9-0CBA-41C5-8822-006CABBC02D8}">
      <dsp:nvSpPr>
        <dsp:cNvPr id="0" name=""/>
        <dsp:cNvSpPr/>
      </dsp:nvSpPr>
      <dsp:spPr>
        <a:xfrm>
          <a:off x="1029681" y="558067"/>
          <a:ext cx="674665" cy="234181"/>
        </a:xfrm>
        <a:custGeom>
          <a:avLst/>
          <a:gdLst/>
          <a:ahLst/>
          <a:cxnLst/>
          <a:rect l="0" t="0" r="0" b="0"/>
          <a:pathLst>
            <a:path>
              <a:moveTo>
                <a:pt x="674665" y="0"/>
              </a:moveTo>
              <a:lnTo>
                <a:pt x="674665" y="117090"/>
              </a:lnTo>
              <a:lnTo>
                <a:pt x="0" y="117090"/>
              </a:lnTo>
              <a:lnTo>
                <a:pt x="0" y="23418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F9BE5D-99F7-4CB6-8B7E-C3FA069E14FB}">
      <dsp:nvSpPr>
        <dsp:cNvPr id="0" name=""/>
        <dsp:cNvSpPr/>
      </dsp:nvSpPr>
      <dsp:spPr>
        <a:xfrm>
          <a:off x="1146772" y="493"/>
          <a:ext cx="1115148" cy="5575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2000" b="1" kern="1200" dirty="0"/>
            <a:t>Target</a:t>
          </a:r>
          <a:endParaRPr lang="es-PE" sz="1400" b="1" kern="1200" dirty="0"/>
        </a:p>
      </dsp:txBody>
      <dsp:txXfrm>
        <a:off x="1146772" y="493"/>
        <a:ext cx="1115148" cy="557574"/>
      </dsp:txXfrm>
    </dsp:sp>
    <dsp:sp modelId="{C4D45D67-952D-4477-81FF-DB88615D80AB}">
      <dsp:nvSpPr>
        <dsp:cNvPr id="0" name=""/>
        <dsp:cNvSpPr/>
      </dsp:nvSpPr>
      <dsp:spPr>
        <a:xfrm>
          <a:off x="472107" y="792249"/>
          <a:ext cx="1115148" cy="55757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0" kern="1200" dirty="0"/>
            <a:t>0: No tiene capacidad de ahorro.</a:t>
          </a:r>
        </a:p>
      </dsp:txBody>
      <dsp:txXfrm>
        <a:off x="472107" y="792249"/>
        <a:ext cx="1115148" cy="557574"/>
      </dsp:txXfrm>
    </dsp:sp>
    <dsp:sp modelId="{AD478675-61ED-41A4-AE41-615569811DAA}">
      <dsp:nvSpPr>
        <dsp:cNvPr id="0" name=""/>
        <dsp:cNvSpPr/>
      </dsp:nvSpPr>
      <dsp:spPr>
        <a:xfrm>
          <a:off x="1842792" y="792742"/>
          <a:ext cx="1115148" cy="55757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0" i="0" kern="1200" dirty="0"/>
            <a:t>1: Tiene capacidad de ahorro.</a:t>
          </a:r>
          <a:endParaRPr lang="es-PE" sz="1400" b="0" kern="1200" dirty="0"/>
        </a:p>
      </dsp:txBody>
      <dsp:txXfrm>
        <a:off x="1842792" y="792742"/>
        <a:ext cx="1115148" cy="557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883EE-EB7B-41C4-8014-AFC627D6F8BF}" type="datetimeFigureOut">
              <a:rPr lang="es-PE" smtClean="0"/>
              <a:t>25/11/2023</a:t>
            </a:fld>
            <a:endParaRPr lang="es-P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5723F-F4D9-47AA-BAD5-0257B4439DD2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938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6D190-BCF1-A4EA-827F-CD1AD1F15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623A7-969E-F924-1B7E-4011DF38A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35893-4C60-FE22-E08A-67FC6FB28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79BB-9903-4294-AAAB-E49D97F4B09C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AE593-C9C9-602B-DBE8-ED44F5A4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77D21-47C5-923C-49C8-DD7160E8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523A-A057-461B-AC4E-A67EC1B66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53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75BF-D242-3711-F22D-7A1E394B5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BCEEB9-644E-C6E7-71D8-EDF31706B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A1B0C-8A15-B30D-ED0C-335B20539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79BB-9903-4294-AAAB-E49D97F4B09C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C71B2-74BE-58FA-994A-C9F9C032E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3CD39-B065-DD78-98E6-0FFCF226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523A-A057-461B-AC4E-A67EC1B66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37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654591-5151-E5AB-B42C-D061704212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75A9E-DA62-1F74-73D8-7093CE7C5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B4025-0420-E0AB-FE04-943B02F71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79BB-9903-4294-AAAB-E49D97F4B09C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2EFD9-508A-F699-4DE0-90EB5931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39524-3979-E05B-4373-D579DCE34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523A-A057-461B-AC4E-A67EC1B66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33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6B40A-512A-20D2-4C51-136EDE19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6A559-35AA-D0BB-DF4E-4E60AB7DD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0A355-C745-A34A-D896-9027F95F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79BB-9903-4294-AAAB-E49D97F4B09C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F7CE3-5DA2-F136-AE0F-7F32447C0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99C0E-32FD-58D7-C744-79055E3AB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523A-A057-461B-AC4E-A67EC1B66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15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1F27-6396-A379-7611-6550ECE4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4CAE0-C5C7-CE6D-5A30-97C115C91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A60E-A728-D4D9-E91C-621B398F7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79BB-9903-4294-AAAB-E49D97F4B09C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AF75A-368B-79E8-7EF0-F38A836C9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B1218-95CE-6E4B-B8FF-054A1EB49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523A-A057-461B-AC4E-A67EC1B66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4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63A0-CDC7-EAC7-F65F-F7ABF2CA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5488B-246B-0606-97DC-DC1EBC33D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7A0A8-8A96-14E6-F079-2C341EC18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727C7-783F-CB63-5CD9-C6B6C6DAB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79BB-9903-4294-AAAB-E49D97F4B09C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D7173-7386-68A1-2AB3-69AF3E7A1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15605-67FE-EDE1-6B9C-39563FF8C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523A-A057-461B-AC4E-A67EC1B66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86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7A26E-EFA1-E76C-99E1-A5888064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F138A-01E4-84AA-4F7C-A78A39991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6A81-4741-6C7A-A441-32A46939C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CE0D60-D9D3-A93B-235B-69736D1999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2CD1C8-B820-A709-25FA-9226425A67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92FF44-99BC-AF77-8193-39A5BA931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79BB-9903-4294-AAAB-E49D97F4B09C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4161DE-28AF-A8CE-10E9-A4AD4E315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769A32-03B4-64AB-28ED-D5892FFDC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523A-A057-461B-AC4E-A67EC1B66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4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B655-550B-5C27-E4EE-BAC3CD1D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96E40A-EF1A-A523-DC30-7F0AA6CB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79BB-9903-4294-AAAB-E49D97F4B09C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B69C9F-FB24-71E8-A460-E610D5605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5BAC9-C733-DDA6-6F71-57E268FF0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523A-A057-461B-AC4E-A67EC1B66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86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A1C741-E5A9-8761-608C-3EF2F8DCB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79BB-9903-4294-AAAB-E49D97F4B09C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6ED663-7CAB-DF76-BC75-765FBEE7D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E0312-583D-15A3-EE0C-3C957FC3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523A-A057-461B-AC4E-A67EC1B66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82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EBDC-AAFA-05D7-0FA7-93BC1A19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E175-F6DC-B17B-3FDD-EC4A8CE2C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36BF5-5BC5-0201-444F-D9DE243F1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A5879-CAE2-1199-5363-CA3FC2AB5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79BB-9903-4294-AAAB-E49D97F4B09C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FE373-99CE-1B4A-9730-A579FE660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7B2E-D87A-8919-1DFC-09AF9757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523A-A057-461B-AC4E-A67EC1B66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57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6E42-AFAA-1274-423C-AAA55EB1E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67CC9F-FB1D-E35B-ACBC-2A98E0A65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684D9-5B2D-BE09-1913-48690D255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AFD0E-3233-76CD-458B-A5C9E1E4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79BB-9903-4294-AAAB-E49D97F4B09C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9C42E-D902-1379-BC92-0320F6730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A260D-4114-EB34-6203-076FC52B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523A-A057-461B-AC4E-A67EC1B66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4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FB41FA-5BE1-589E-1970-33CA72878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8131E-F3A4-B264-3D68-6EF79F761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49890-FD7C-68FF-2ED8-AB435E6A36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479BB-9903-4294-AAAB-E49D97F4B09C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1ED67-4071-8480-4A8E-A305B044A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7BC28-99F4-D33D-9E73-F1869FE91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B523A-A057-461B-AC4E-A67EC1B66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19.png"/><Relationship Id="rId7" Type="http://schemas.openxmlformats.org/officeDocument/2006/relationships/image" Target="../media/image6.sv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2.svg"/><Relationship Id="rId5" Type="http://schemas.openxmlformats.org/officeDocument/2006/relationships/image" Target="../media/image4.svg"/><Relationship Id="rId15" Type="http://schemas.openxmlformats.org/officeDocument/2006/relationships/image" Target="../media/image14.jpeg"/><Relationship Id="rId23" Type="http://schemas.openxmlformats.org/officeDocument/2006/relationships/image" Target="../media/image21.png"/><Relationship Id="rId10" Type="http://schemas.openxmlformats.org/officeDocument/2006/relationships/image" Target="../media/image9.png"/><Relationship Id="rId19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jpeg"/><Relationship Id="rId22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QuickStyle" Target="../diagrams/quickStyle2.xml"/><Relationship Id="rId18" Type="http://schemas.openxmlformats.org/officeDocument/2006/relationships/image" Target="../media/image24.png"/><Relationship Id="rId26" Type="http://schemas.openxmlformats.org/officeDocument/2006/relationships/image" Target="../media/image10.svg"/><Relationship Id="rId3" Type="http://schemas.openxmlformats.org/officeDocument/2006/relationships/image" Target="../media/image8.svg"/><Relationship Id="rId21" Type="http://schemas.openxmlformats.org/officeDocument/2006/relationships/image" Target="../media/image19.png"/><Relationship Id="rId7" Type="http://schemas.openxmlformats.org/officeDocument/2006/relationships/diagramColors" Target="../diagrams/colors1.xml"/><Relationship Id="rId12" Type="http://schemas.openxmlformats.org/officeDocument/2006/relationships/diagramLayout" Target="../diagrams/layout2.xml"/><Relationship Id="rId17" Type="http://schemas.microsoft.com/office/2007/relationships/hdphoto" Target="../media/hdphoto2.wdp"/><Relationship Id="rId25" Type="http://schemas.openxmlformats.org/officeDocument/2006/relationships/image" Target="../media/image9.png"/><Relationship Id="rId2" Type="http://schemas.openxmlformats.org/officeDocument/2006/relationships/image" Target="../media/image7.png"/><Relationship Id="rId16" Type="http://schemas.openxmlformats.org/officeDocument/2006/relationships/image" Target="../media/image23.pn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Data" Target="../diagrams/data2.xml"/><Relationship Id="rId24" Type="http://schemas.openxmlformats.org/officeDocument/2006/relationships/image" Target="../media/image6.svg"/><Relationship Id="rId5" Type="http://schemas.openxmlformats.org/officeDocument/2006/relationships/diagramLayout" Target="../diagrams/layout1.xml"/><Relationship Id="rId15" Type="http://schemas.microsoft.com/office/2007/relationships/diagramDrawing" Target="../diagrams/drawing2.xml"/><Relationship Id="rId23" Type="http://schemas.openxmlformats.org/officeDocument/2006/relationships/image" Target="../media/image5.png"/><Relationship Id="rId10" Type="http://schemas.microsoft.com/office/2007/relationships/hdphoto" Target="../media/hdphoto1.wdp"/><Relationship Id="rId19" Type="http://schemas.openxmlformats.org/officeDocument/2006/relationships/image" Target="../media/image21.png"/><Relationship Id="rId4" Type="http://schemas.openxmlformats.org/officeDocument/2006/relationships/diagramData" Target="../diagrams/data1.xml"/><Relationship Id="rId9" Type="http://schemas.openxmlformats.org/officeDocument/2006/relationships/image" Target="../media/image17.png"/><Relationship Id="rId14" Type="http://schemas.openxmlformats.org/officeDocument/2006/relationships/diagramColors" Target="../diagrams/colors2.xml"/><Relationship Id="rId22" Type="http://schemas.openxmlformats.org/officeDocument/2006/relationships/image" Target="../media/image20.svg"/><Relationship Id="rId27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diagramLayout" Target="../diagrams/layout3.xml"/><Relationship Id="rId18" Type="http://schemas.openxmlformats.org/officeDocument/2006/relationships/image" Target="../media/image20.svg"/><Relationship Id="rId3" Type="http://schemas.openxmlformats.org/officeDocument/2006/relationships/image" Target="../media/image8.svg"/><Relationship Id="rId21" Type="http://schemas.openxmlformats.org/officeDocument/2006/relationships/image" Target="../media/image5.png"/><Relationship Id="rId7" Type="http://schemas.microsoft.com/office/2007/relationships/hdphoto" Target="../media/hdphoto3.wdp"/><Relationship Id="rId12" Type="http://schemas.openxmlformats.org/officeDocument/2006/relationships/diagramData" Target="../diagrams/data3.xml"/><Relationship Id="rId17" Type="http://schemas.openxmlformats.org/officeDocument/2006/relationships/image" Target="../media/image19.png"/><Relationship Id="rId2" Type="http://schemas.openxmlformats.org/officeDocument/2006/relationships/image" Target="../media/image7.png"/><Relationship Id="rId16" Type="http://schemas.microsoft.com/office/2007/relationships/diagramDrawing" Target="../diagrams/drawing3.xml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1.jpeg"/><Relationship Id="rId24" Type="http://schemas.openxmlformats.org/officeDocument/2006/relationships/image" Target="../media/image10.svg"/><Relationship Id="rId5" Type="http://schemas.openxmlformats.org/officeDocument/2006/relationships/image" Target="../media/image27.png"/><Relationship Id="rId15" Type="http://schemas.openxmlformats.org/officeDocument/2006/relationships/diagramColors" Target="../diagrams/colors3.xml"/><Relationship Id="rId23" Type="http://schemas.openxmlformats.org/officeDocument/2006/relationships/image" Target="../media/image9.png"/><Relationship Id="rId10" Type="http://schemas.openxmlformats.org/officeDocument/2006/relationships/image" Target="../media/image30.jpeg"/><Relationship Id="rId19" Type="http://schemas.openxmlformats.org/officeDocument/2006/relationships/image" Target="../media/image21.png"/><Relationship Id="rId4" Type="http://schemas.openxmlformats.org/officeDocument/2006/relationships/image" Target="../media/image26.png"/><Relationship Id="rId9" Type="http://schemas.microsoft.com/office/2007/relationships/hdphoto" Target="../media/hdphoto4.wdp"/><Relationship Id="rId14" Type="http://schemas.openxmlformats.org/officeDocument/2006/relationships/diagramQuickStyle" Target="../diagrams/quickStyle3.xml"/><Relationship Id="rId22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18" Type="http://schemas.openxmlformats.org/officeDocument/2006/relationships/image" Target="../media/image5.png"/><Relationship Id="rId3" Type="http://schemas.openxmlformats.org/officeDocument/2006/relationships/image" Target="../media/image8.svg"/><Relationship Id="rId21" Type="http://schemas.openxmlformats.org/officeDocument/2006/relationships/image" Target="../media/image10.sv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17" Type="http://schemas.openxmlformats.org/officeDocument/2006/relationships/image" Target="../media/image2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microsoft.com/office/2007/relationships/hdphoto" Target="../media/hdphoto5.wdp"/><Relationship Id="rId5" Type="http://schemas.openxmlformats.org/officeDocument/2006/relationships/image" Target="../media/image320.png"/><Relationship Id="rId15" Type="http://schemas.openxmlformats.org/officeDocument/2006/relationships/image" Target="../media/image20.svg"/><Relationship Id="rId10" Type="http://schemas.openxmlformats.org/officeDocument/2006/relationships/image" Target="../media/image32.png"/><Relationship Id="rId19" Type="http://schemas.openxmlformats.org/officeDocument/2006/relationships/image" Target="../media/image6.svg"/><Relationship Id="rId4" Type="http://schemas.openxmlformats.org/officeDocument/2006/relationships/image" Target="../media/image310.png"/><Relationship Id="rId9" Type="http://schemas.openxmlformats.org/officeDocument/2006/relationships/image" Target="../media/image36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21.png"/><Relationship Id="rId12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5.png"/><Relationship Id="rId5" Type="http://schemas.microsoft.com/office/2007/relationships/hdphoto" Target="../media/hdphoto6.wdp"/><Relationship Id="rId10" Type="http://schemas.openxmlformats.org/officeDocument/2006/relationships/image" Target="../media/image20.svg"/><Relationship Id="rId4" Type="http://schemas.openxmlformats.org/officeDocument/2006/relationships/image" Target="../media/image39.png"/><Relationship Id="rId9" Type="http://schemas.openxmlformats.org/officeDocument/2006/relationships/image" Target="../media/image19.png"/><Relationship Id="rId1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0.svg"/><Relationship Id="rId3" Type="http://schemas.openxmlformats.org/officeDocument/2006/relationships/image" Target="../media/image8.svg"/><Relationship Id="rId7" Type="http://schemas.microsoft.com/office/2007/relationships/hdphoto" Target="../media/hdphoto8.wdp"/><Relationship Id="rId12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20.svg"/><Relationship Id="rId5" Type="http://schemas.microsoft.com/office/2007/relationships/hdphoto" Target="../media/hdphoto7.wdp"/><Relationship Id="rId15" Type="http://schemas.openxmlformats.org/officeDocument/2006/relationships/image" Target="../media/image6.svg"/><Relationship Id="rId10" Type="http://schemas.openxmlformats.org/officeDocument/2006/relationships/image" Target="../media/image19.png"/><Relationship Id="rId4" Type="http://schemas.openxmlformats.org/officeDocument/2006/relationships/image" Target="../media/image41.png"/><Relationship Id="rId9" Type="http://schemas.openxmlformats.org/officeDocument/2006/relationships/image" Target="../media/image22.svg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C2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7574EE-B47A-8238-C146-AAFD5E363490}"/>
              </a:ext>
            </a:extLst>
          </p:cNvPr>
          <p:cNvSpPr/>
          <p:nvPr/>
        </p:nvSpPr>
        <p:spPr>
          <a:xfrm>
            <a:off x="412976" y="441305"/>
            <a:ext cx="11485418" cy="6160077"/>
          </a:xfrm>
          <a:prstGeom prst="roundRect">
            <a:avLst>
              <a:gd name="adj" fmla="val 6352"/>
            </a:avLst>
          </a:prstGeom>
          <a:solidFill>
            <a:srgbClr val="DEF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CD6AA5-82B8-7903-7A6A-B934E2426CD7}"/>
              </a:ext>
            </a:extLst>
          </p:cNvPr>
          <p:cNvSpPr/>
          <p:nvPr/>
        </p:nvSpPr>
        <p:spPr>
          <a:xfrm>
            <a:off x="403805" y="446823"/>
            <a:ext cx="855518" cy="6177190"/>
          </a:xfrm>
          <a:custGeom>
            <a:avLst/>
            <a:gdLst>
              <a:gd name="connsiteX0" fmla="*/ 412172 w 855518"/>
              <a:gd name="connsiteY0" fmla="*/ 0 h 6160078"/>
              <a:gd name="connsiteX1" fmla="*/ 855518 w 855518"/>
              <a:gd name="connsiteY1" fmla="*/ 0 h 6160078"/>
              <a:gd name="connsiteX2" fmla="*/ 855518 w 855518"/>
              <a:gd name="connsiteY2" fmla="*/ 6160077 h 6160078"/>
              <a:gd name="connsiteX3" fmla="*/ 437576 w 855518"/>
              <a:gd name="connsiteY3" fmla="*/ 6160077 h 6160078"/>
              <a:gd name="connsiteX4" fmla="*/ 437571 w 855518"/>
              <a:gd name="connsiteY4" fmla="*/ 6160078 h 6160078"/>
              <a:gd name="connsiteX5" fmla="*/ 386774 w 855518"/>
              <a:gd name="connsiteY5" fmla="*/ 6160078 h 6160078"/>
              <a:gd name="connsiteX6" fmla="*/ 0 w 855518"/>
              <a:gd name="connsiteY6" fmla="*/ 5773304 h 6160078"/>
              <a:gd name="connsiteX7" fmla="*/ 0 w 855518"/>
              <a:gd name="connsiteY7" fmla="*/ 386775 h 6160078"/>
              <a:gd name="connsiteX8" fmla="*/ 386774 w 855518"/>
              <a:gd name="connsiteY8" fmla="*/ 1 h 6160078"/>
              <a:gd name="connsiteX9" fmla="*/ 412172 w 855518"/>
              <a:gd name="connsiteY9" fmla="*/ 1 h 616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5518" h="6160078">
                <a:moveTo>
                  <a:pt x="412172" y="0"/>
                </a:moveTo>
                <a:lnTo>
                  <a:pt x="855518" y="0"/>
                </a:lnTo>
                <a:lnTo>
                  <a:pt x="855518" y="6160077"/>
                </a:lnTo>
                <a:lnTo>
                  <a:pt x="437576" y="6160077"/>
                </a:lnTo>
                <a:lnTo>
                  <a:pt x="437571" y="6160078"/>
                </a:lnTo>
                <a:lnTo>
                  <a:pt x="386774" y="6160078"/>
                </a:lnTo>
                <a:cubicBezTo>
                  <a:pt x="173165" y="6160078"/>
                  <a:pt x="0" y="5986913"/>
                  <a:pt x="0" y="5773304"/>
                </a:cubicBezTo>
                <a:lnTo>
                  <a:pt x="0" y="386775"/>
                </a:lnTo>
                <a:cubicBezTo>
                  <a:pt x="0" y="173166"/>
                  <a:pt x="173165" y="1"/>
                  <a:pt x="386774" y="1"/>
                </a:cubicBezTo>
                <a:lnTo>
                  <a:pt x="412172" y="1"/>
                </a:lnTo>
                <a:close/>
              </a:path>
            </a:pathLst>
          </a:custGeom>
          <a:solidFill>
            <a:srgbClr val="05A4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4B6699E-9014-438B-493E-21263900DBAC}"/>
              </a:ext>
            </a:extLst>
          </p:cNvPr>
          <p:cNvSpPr/>
          <p:nvPr/>
        </p:nvSpPr>
        <p:spPr>
          <a:xfrm>
            <a:off x="415139" y="351832"/>
            <a:ext cx="11485418" cy="710585"/>
          </a:xfrm>
          <a:custGeom>
            <a:avLst/>
            <a:gdLst>
              <a:gd name="connsiteX0" fmla="*/ 371044 w 11062855"/>
              <a:gd name="connsiteY0" fmla="*/ 0 h 731698"/>
              <a:gd name="connsiteX1" fmla="*/ 10697006 w 11062855"/>
              <a:gd name="connsiteY1" fmla="*/ 0 h 731698"/>
              <a:gd name="connsiteX2" fmla="*/ 11062855 w 11062855"/>
              <a:gd name="connsiteY2" fmla="*/ 365849 h 731698"/>
              <a:gd name="connsiteX3" fmla="*/ 11062854 w 11062855"/>
              <a:gd name="connsiteY3" fmla="*/ 365849 h 731698"/>
              <a:gd name="connsiteX4" fmla="*/ 11062854 w 11062855"/>
              <a:gd name="connsiteY4" fmla="*/ 731697 h 731698"/>
              <a:gd name="connsiteX5" fmla="*/ 10697015 w 11062855"/>
              <a:gd name="connsiteY5" fmla="*/ 731697 h 731698"/>
              <a:gd name="connsiteX6" fmla="*/ 10697005 w 11062855"/>
              <a:gd name="connsiteY6" fmla="*/ 731698 h 731698"/>
              <a:gd name="connsiteX7" fmla="*/ 371044 w 11062855"/>
              <a:gd name="connsiteY7" fmla="*/ 731697 h 731698"/>
              <a:gd name="connsiteX8" fmla="*/ 0 w 11062855"/>
              <a:gd name="connsiteY8" fmla="*/ 731697 h 731698"/>
              <a:gd name="connsiteX9" fmla="*/ 0 w 11062855"/>
              <a:gd name="connsiteY9" fmla="*/ 365848 h 731698"/>
              <a:gd name="connsiteX10" fmla="*/ 5195 w 11062855"/>
              <a:gd name="connsiteY10" fmla="*/ 365848 h 731698"/>
              <a:gd name="connsiteX11" fmla="*/ 5195 w 11062855"/>
              <a:gd name="connsiteY11" fmla="*/ 365848 h 731698"/>
              <a:gd name="connsiteX12" fmla="*/ 33945 w 11062855"/>
              <a:gd name="connsiteY12" fmla="*/ 223444 h 731698"/>
              <a:gd name="connsiteX13" fmla="*/ 371044 w 11062855"/>
              <a:gd name="connsiteY13" fmla="*/ 0 h 731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62855" h="731698">
                <a:moveTo>
                  <a:pt x="371044" y="0"/>
                </a:moveTo>
                <a:lnTo>
                  <a:pt x="10697006" y="0"/>
                </a:lnTo>
                <a:cubicBezTo>
                  <a:pt x="10899059" y="0"/>
                  <a:pt x="11062855" y="163796"/>
                  <a:pt x="11062855" y="365849"/>
                </a:cubicBezTo>
                <a:lnTo>
                  <a:pt x="11062854" y="365849"/>
                </a:lnTo>
                <a:lnTo>
                  <a:pt x="11062854" y="731697"/>
                </a:lnTo>
                <a:lnTo>
                  <a:pt x="10697015" y="731697"/>
                </a:lnTo>
                <a:lnTo>
                  <a:pt x="10697005" y="731698"/>
                </a:lnTo>
                <a:lnTo>
                  <a:pt x="371044" y="731697"/>
                </a:lnTo>
                <a:lnTo>
                  <a:pt x="0" y="731697"/>
                </a:lnTo>
                <a:lnTo>
                  <a:pt x="0" y="365848"/>
                </a:lnTo>
                <a:lnTo>
                  <a:pt x="5195" y="365848"/>
                </a:lnTo>
                <a:lnTo>
                  <a:pt x="5195" y="365848"/>
                </a:lnTo>
                <a:lnTo>
                  <a:pt x="33945" y="223444"/>
                </a:lnTo>
                <a:cubicBezTo>
                  <a:pt x="89484" y="92135"/>
                  <a:pt x="219504" y="0"/>
                  <a:pt x="371044" y="0"/>
                </a:cubicBezTo>
                <a:close/>
              </a:path>
            </a:pathLst>
          </a:custGeom>
          <a:solidFill>
            <a:srgbClr val="05A4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62" name="Graphic 1061" descr="Clipboard Mixed with solid fill">
            <a:extLst>
              <a:ext uri="{FF2B5EF4-FFF2-40B4-BE49-F238E27FC236}">
                <a16:creationId xmlns:a16="http://schemas.microsoft.com/office/drawing/2014/main" id="{5E0827C3-A0F9-DF76-C801-BCCE818EF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05" y="3302086"/>
            <a:ext cx="710585" cy="710585"/>
          </a:xfrm>
          <a:prstGeom prst="rect">
            <a:avLst/>
          </a:prstGeom>
        </p:spPr>
      </p:pic>
      <p:pic>
        <p:nvPicPr>
          <p:cNvPr id="1064" name="Graphic 1063" descr="Upward trend with solid fill">
            <a:extLst>
              <a:ext uri="{FF2B5EF4-FFF2-40B4-BE49-F238E27FC236}">
                <a16:creationId xmlns:a16="http://schemas.microsoft.com/office/drawing/2014/main" id="{DA186C60-2875-CB01-A5A7-601AD5363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805" y="5294552"/>
            <a:ext cx="710585" cy="710585"/>
          </a:xfrm>
          <a:prstGeom prst="rect">
            <a:avLst/>
          </a:prstGeom>
        </p:spPr>
      </p:pic>
      <p:pic>
        <p:nvPicPr>
          <p:cNvPr id="1067" name="Graphic 1066" descr="Research with solid fill">
            <a:extLst>
              <a:ext uri="{FF2B5EF4-FFF2-40B4-BE49-F238E27FC236}">
                <a16:creationId xmlns:a16="http://schemas.microsoft.com/office/drawing/2014/main" id="{91F9BB58-7632-4CA7-09E0-E91ED90896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419" y="2305157"/>
            <a:ext cx="710585" cy="710585"/>
          </a:xfrm>
          <a:prstGeom prst="rect">
            <a:avLst/>
          </a:prstGeom>
        </p:spPr>
      </p:pic>
      <p:pic>
        <p:nvPicPr>
          <p:cNvPr id="1069" name="Graphic 1068" descr="Supply And Demand with solid fill">
            <a:extLst>
              <a:ext uri="{FF2B5EF4-FFF2-40B4-BE49-F238E27FC236}">
                <a16:creationId xmlns:a16="http://schemas.microsoft.com/office/drawing/2014/main" id="{ED1EBE57-D52E-247F-F80E-EA2666D9DA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029" y="4298319"/>
            <a:ext cx="710585" cy="710585"/>
          </a:xfrm>
          <a:prstGeom prst="rect">
            <a:avLst/>
          </a:prstGeom>
        </p:spPr>
      </p:pic>
      <p:pic>
        <p:nvPicPr>
          <p:cNvPr id="1072" name="Graphic 1071" descr="Bullseye with solid fill">
            <a:extLst>
              <a:ext uri="{FF2B5EF4-FFF2-40B4-BE49-F238E27FC236}">
                <a16:creationId xmlns:a16="http://schemas.microsoft.com/office/drawing/2014/main" id="{BF4A2277-609B-201A-E71C-851D60375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9926" y="1308924"/>
            <a:ext cx="710585" cy="710585"/>
          </a:xfrm>
          <a:prstGeom prst="rect">
            <a:avLst/>
          </a:prstGeom>
        </p:spPr>
      </p:pic>
      <p:pic>
        <p:nvPicPr>
          <p:cNvPr id="5" name="Picture 4" descr="5 claves para emprender y así mejorar tus finanzas, según experto Dennis  Cavero | Perú | claves del éxito | negocios rentables en Perú | ideas para  emprender un negocio | atmp | Economía | La República">
            <a:extLst>
              <a:ext uri="{FF2B5EF4-FFF2-40B4-BE49-F238E27FC236}">
                <a16:creationId xmlns:a16="http://schemas.microsoft.com/office/drawing/2014/main" id="{C0B0F291-714E-E63B-AF1B-E2BD7EF3CFA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087" r="15558" b="1021"/>
          <a:stretch/>
        </p:blipFill>
        <p:spPr>
          <a:xfrm>
            <a:off x="1452113" y="4005622"/>
            <a:ext cx="3057172" cy="2458867"/>
          </a:xfrm>
          <a:prstGeom prst="rect">
            <a:avLst/>
          </a:prstGeom>
        </p:spPr>
      </p:pic>
      <p:pic>
        <p:nvPicPr>
          <p:cNvPr id="6" name="Picture 5" descr="Noticias sobre emprendedores hoy jueves 23 de noviembre | GESTIÓN">
            <a:extLst>
              <a:ext uri="{FF2B5EF4-FFF2-40B4-BE49-F238E27FC236}">
                <a16:creationId xmlns:a16="http://schemas.microsoft.com/office/drawing/2014/main" id="{3187D24B-93D3-5FA4-9FCB-6E0BE2503E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4929" y="3304283"/>
            <a:ext cx="3390180" cy="2161623"/>
          </a:xfrm>
          <a:prstGeom prst="rect">
            <a:avLst/>
          </a:prstGeom>
        </p:spPr>
      </p:pic>
      <p:pic>
        <p:nvPicPr>
          <p:cNvPr id="7" name="Picture 6" descr="Perú es el país con mayor espíritu emprendedor de la región y quinto en el  mundo | Noticias | Agencia Peruana de Noticias Andina">
            <a:extLst>
              <a:ext uri="{FF2B5EF4-FFF2-40B4-BE49-F238E27FC236}">
                <a16:creationId xmlns:a16="http://schemas.microsoft.com/office/drawing/2014/main" id="{F51AEED8-7026-E01D-EA06-0E4886853E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6362" y="1263310"/>
            <a:ext cx="2743200" cy="1743456"/>
          </a:xfrm>
          <a:prstGeom prst="rect">
            <a:avLst/>
          </a:prstGeom>
        </p:spPr>
      </p:pic>
      <p:pic>
        <p:nvPicPr>
          <p:cNvPr id="8" name="Picture 7" descr="Perú es el quinto país con más emprendedores a nivel mundial">
            <a:extLst>
              <a:ext uri="{FF2B5EF4-FFF2-40B4-BE49-F238E27FC236}">
                <a16:creationId xmlns:a16="http://schemas.microsoft.com/office/drawing/2014/main" id="{CA8696D3-ED16-602B-141C-441C5572E79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03230" y="2729764"/>
            <a:ext cx="2930105" cy="1614132"/>
          </a:xfrm>
          <a:prstGeom prst="rect">
            <a:avLst/>
          </a:prstGeom>
        </p:spPr>
      </p:pic>
      <p:pic>
        <p:nvPicPr>
          <p:cNvPr id="9" name="Picture 8" descr="Más del 70% de los emprendedores de FMBBVA sigue trabajando tras la pandemia">
            <a:extLst>
              <a:ext uri="{FF2B5EF4-FFF2-40B4-BE49-F238E27FC236}">
                <a16:creationId xmlns:a16="http://schemas.microsoft.com/office/drawing/2014/main" id="{A2603C36-4D0A-FFB5-86D9-FABED91FBA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33645" y="1306451"/>
            <a:ext cx="3792747" cy="23472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F0C6FA-D01C-493B-5F9E-C32B10FA0878}"/>
              </a:ext>
            </a:extLst>
          </p:cNvPr>
          <p:cNvSpPr/>
          <p:nvPr/>
        </p:nvSpPr>
        <p:spPr>
          <a:xfrm>
            <a:off x="1810324" y="1830871"/>
            <a:ext cx="5790674" cy="1512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 sz="3800">
                <a:solidFill>
                  <a:schemeClr val="tx1"/>
                </a:solidFill>
                <a:latin typeface="Aharoni"/>
                <a:cs typeface="Aharoni"/>
              </a:rPr>
              <a:t>Incentivando el ahorro en emprendedores y emprendedoras 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8C7BB0-75E3-A215-9563-1F12B795196B}"/>
              </a:ext>
            </a:extLst>
          </p:cNvPr>
          <p:cNvSpPr txBox="1"/>
          <p:nvPr/>
        </p:nvSpPr>
        <p:spPr>
          <a:xfrm>
            <a:off x="8426928" y="1664179"/>
            <a:ext cx="198437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PA">
                <a:cs typeface="Calibri"/>
              </a:rPr>
              <a:t>Integrantes</a:t>
            </a:r>
            <a:endParaRPr lang="en-US">
              <a:cs typeface="Calibri"/>
            </a:endParaRPr>
          </a:p>
          <a:p>
            <a:endParaRPr lang="es-PA">
              <a:cs typeface="Calibri"/>
            </a:endParaRPr>
          </a:p>
          <a:p>
            <a:r>
              <a:rPr lang="es-PA">
                <a:cs typeface="Calibri"/>
              </a:rPr>
              <a:t>José Carranza</a:t>
            </a:r>
            <a:endParaRPr lang="en-US">
              <a:cs typeface="Calibri"/>
            </a:endParaRPr>
          </a:p>
          <a:p>
            <a:r>
              <a:rPr lang="es-PA">
                <a:cs typeface="Calibri"/>
              </a:rPr>
              <a:t>Sofia Dextre</a:t>
            </a:r>
            <a:endParaRPr lang="en-US">
              <a:cs typeface="Calibri"/>
            </a:endParaRPr>
          </a:p>
          <a:p>
            <a:r>
              <a:rPr lang="es-PA">
                <a:cs typeface="Calibri"/>
              </a:rPr>
              <a:t>Cielo Lozada</a:t>
            </a:r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9616BC-591D-439D-A273-1174233C2578}"/>
              </a:ext>
            </a:extLst>
          </p:cNvPr>
          <p:cNvSpPr/>
          <p:nvPr/>
        </p:nvSpPr>
        <p:spPr>
          <a:xfrm>
            <a:off x="412976" y="441305"/>
            <a:ext cx="11485418" cy="6160077"/>
          </a:xfrm>
          <a:prstGeom prst="roundRect">
            <a:avLst>
              <a:gd name="adj" fmla="val 6352"/>
            </a:avLst>
          </a:prstGeom>
          <a:solidFill>
            <a:srgbClr val="DEF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green and blue gradient&#10;&#10;Description automatically generated">
            <a:extLst>
              <a:ext uri="{FF2B5EF4-FFF2-40B4-BE49-F238E27FC236}">
                <a16:creationId xmlns:a16="http://schemas.microsoft.com/office/drawing/2014/main" id="{9C65E8DA-F7FE-4122-A2BF-34C2F4C89B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3311" y="369572"/>
            <a:ext cx="11485418" cy="6249550"/>
          </a:xfrm>
          <a:prstGeom prst="roundRect">
            <a:avLst>
              <a:gd name="adj" fmla="val 6833"/>
            </a:avLst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FC6D869-7F44-4BFE-BC5B-44E11B4381A3}"/>
              </a:ext>
            </a:extLst>
          </p:cNvPr>
          <p:cNvSpPr/>
          <p:nvPr/>
        </p:nvSpPr>
        <p:spPr>
          <a:xfrm>
            <a:off x="403805" y="446823"/>
            <a:ext cx="855518" cy="6177190"/>
          </a:xfrm>
          <a:custGeom>
            <a:avLst/>
            <a:gdLst>
              <a:gd name="connsiteX0" fmla="*/ 412172 w 855518"/>
              <a:gd name="connsiteY0" fmla="*/ 0 h 6160078"/>
              <a:gd name="connsiteX1" fmla="*/ 855518 w 855518"/>
              <a:gd name="connsiteY1" fmla="*/ 0 h 6160078"/>
              <a:gd name="connsiteX2" fmla="*/ 855518 w 855518"/>
              <a:gd name="connsiteY2" fmla="*/ 6160077 h 6160078"/>
              <a:gd name="connsiteX3" fmla="*/ 437576 w 855518"/>
              <a:gd name="connsiteY3" fmla="*/ 6160077 h 6160078"/>
              <a:gd name="connsiteX4" fmla="*/ 437571 w 855518"/>
              <a:gd name="connsiteY4" fmla="*/ 6160078 h 6160078"/>
              <a:gd name="connsiteX5" fmla="*/ 386774 w 855518"/>
              <a:gd name="connsiteY5" fmla="*/ 6160078 h 6160078"/>
              <a:gd name="connsiteX6" fmla="*/ 0 w 855518"/>
              <a:gd name="connsiteY6" fmla="*/ 5773304 h 6160078"/>
              <a:gd name="connsiteX7" fmla="*/ 0 w 855518"/>
              <a:gd name="connsiteY7" fmla="*/ 386775 h 6160078"/>
              <a:gd name="connsiteX8" fmla="*/ 386774 w 855518"/>
              <a:gd name="connsiteY8" fmla="*/ 1 h 6160078"/>
              <a:gd name="connsiteX9" fmla="*/ 412172 w 855518"/>
              <a:gd name="connsiteY9" fmla="*/ 1 h 616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5518" h="6160078">
                <a:moveTo>
                  <a:pt x="412172" y="0"/>
                </a:moveTo>
                <a:lnTo>
                  <a:pt x="855518" y="0"/>
                </a:lnTo>
                <a:lnTo>
                  <a:pt x="855518" y="6160077"/>
                </a:lnTo>
                <a:lnTo>
                  <a:pt x="437576" y="6160077"/>
                </a:lnTo>
                <a:lnTo>
                  <a:pt x="437571" y="6160078"/>
                </a:lnTo>
                <a:lnTo>
                  <a:pt x="386774" y="6160078"/>
                </a:lnTo>
                <a:cubicBezTo>
                  <a:pt x="173165" y="6160078"/>
                  <a:pt x="0" y="5986913"/>
                  <a:pt x="0" y="5773304"/>
                </a:cubicBezTo>
                <a:lnTo>
                  <a:pt x="0" y="386775"/>
                </a:lnTo>
                <a:cubicBezTo>
                  <a:pt x="0" y="173166"/>
                  <a:pt x="173165" y="1"/>
                  <a:pt x="386774" y="1"/>
                </a:cubicBezTo>
                <a:lnTo>
                  <a:pt x="412172" y="1"/>
                </a:lnTo>
                <a:close/>
              </a:path>
            </a:pathLst>
          </a:custGeom>
          <a:solidFill>
            <a:srgbClr val="05A4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52F19C6-8235-4187-B346-87459671DE7B}"/>
              </a:ext>
            </a:extLst>
          </p:cNvPr>
          <p:cNvSpPr/>
          <p:nvPr/>
        </p:nvSpPr>
        <p:spPr>
          <a:xfrm>
            <a:off x="415139" y="351832"/>
            <a:ext cx="11485418" cy="710585"/>
          </a:xfrm>
          <a:custGeom>
            <a:avLst/>
            <a:gdLst>
              <a:gd name="connsiteX0" fmla="*/ 371044 w 11062855"/>
              <a:gd name="connsiteY0" fmla="*/ 0 h 731698"/>
              <a:gd name="connsiteX1" fmla="*/ 10697006 w 11062855"/>
              <a:gd name="connsiteY1" fmla="*/ 0 h 731698"/>
              <a:gd name="connsiteX2" fmla="*/ 11062855 w 11062855"/>
              <a:gd name="connsiteY2" fmla="*/ 365849 h 731698"/>
              <a:gd name="connsiteX3" fmla="*/ 11062854 w 11062855"/>
              <a:gd name="connsiteY3" fmla="*/ 365849 h 731698"/>
              <a:gd name="connsiteX4" fmla="*/ 11062854 w 11062855"/>
              <a:gd name="connsiteY4" fmla="*/ 731697 h 731698"/>
              <a:gd name="connsiteX5" fmla="*/ 10697015 w 11062855"/>
              <a:gd name="connsiteY5" fmla="*/ 731697 h 731698"/>
              <a:gd name="connsiteX6" fmla="*/ 10697005 w 11062855"/>
              <a:gd name="connsiteY6" fmla="*/ 731698 h 731698"/>
              <a:gd name="connsiteX7" fmla="*/ 371044 w 11062855"/>
              <a:gd name="connsiteY7" fmla="*/ 731697 h 731698"/>
              <a:gd name="connsiteX8" fmla="*/ 0 w 11062855"/>
              <a:gd name="connsiteY8" fmla="*/ 731697 h 731698"/>
              <a:gd name="connsiteX9" fmla="*/ 0 w 11062855"/>
              <a:gd name="connsiteY9" fmla="*/ 365848 h 731698"/>
              <a:gd name="connsiteX10" fmla="*/ 5195 w 11062855"/>
              <a:gd name="connsiteY10" fmla="*/ 365848 h 731698"/>
              <a:gd name="connsiteX11" fmla="*/ 5195 w 11062855"/>
              <a:gd name="connsiteY11" fmla="*/ 365848 h 731698"/>
              <a:gd name="connsiteX12" fmla="*/ 33945 w 11062855"/>
              <a:gd name="connsiteY12" fmla="*/ 223444 h 731698"/>
              <a:gd name="connsiteX13" fmla="*/ 371044 w 11062855"/>
              <a:gd name="connsiteY13" fmla="*/ 0 h 731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62855" h="731698">
                <a:moveTo>
                  <a:pt x="371044" y="0"/>
                </a:moveTo>
                <a:lnTo>
                  <a:pt x="10697006" y="0"/>
                </a:lnTo>
                <a:cubicBezTo>
                  <a:pt x="10899059" y="0"/>
                  <a:pt x="11062855" y="163796"/>
                  <a:pt x="11062855" y="365849"/>
                </a:cubicBezTo>
                <a:lnTo>
                  <a:pt x="11062854" y="365849"/>
                </a:lnTo>
                <a:lnTo>
                  <a:pt x="11062854" y="731697"/>
                </a:lnTo>
                <a:lnTo>
                  <a:pt x="10697015" y="731697"/>
                </a:lnTo>
                <a:lnTo>
                  <a:pt x="10697005" y="731698"/>
                </a:lnTo>
                <a:lnTo>
                  <a:pt x="371044" y="731697"/>
                </a:lnTo>
                <a:lnTo>
                  <a:pt x="0" y="731697"/>
                </a:lnTo>
                <a:lnTo>
                  <a:pt x="0" y="365848"/>
                </a:lnTo>
                <a:lnTo>
                  <a:pt x="5195" y="365848"/>
                </a:lnTo>
                <a:lnTo>
                  <a:pt x="5195" y="365848"/>
                </a:lnTo>
                <a:lnTo>
                  <a:pt x="33945" y="223444"/>
                </a:lnTo>
                <a:cubicBezTo>
                  <a:pt x="89484" y="92135"/>
                  <a:pt x="219504" y="0"/>
                  <a:pt x="371044" y="0"/>
                </a:cubicBezTo>
                <a:close/>
              </a:path>
            </a:pathLst>
          </a:custGeom>
          <a:solidFill>
            <a:srgbClr val="05A4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9ADEB9-C21B-4F64-99F1-CE2B38F32162}"/>
              </a:ext>
            </a:extLst>
          </p:cNvPr>
          <p:cNvSpPr/>
          <p:nvPr/>
        </p:nvSpPr>
        <p:spPr>
          <a:xfrm rot="5400000" flipH="1">
            <a:off x="562844" y="1493439"/>
            <a:ext cx="917488" cy="341553"/>
          </a:xfrm>
          <a:custGeom>
            <a:avLst/>
            <a:gdLst>
              <a:gd name="connsiteX0" fmla="*/ 0 w 1979130"/>
              <a:gd name="connsiteY0" fmla="*/ 1346204 h 1346204"/>
              <a:gd name="connsiteX1" fmla="*/ 989565 w 1979130"/>
              <a:gd name="connsiteY1" fmla="*/ 1346204 h 1346204"/>
              <a:gd name="connsiteX2" fmla="*/ 989565 w 1979130"/>
              <a:gd name="connsiteY2" fmla="*/ 1346202 h 1346204"/>
              <a:gd name="connsiteX3" fmla="*/ 1979130 w 1979130"/>
              <a:gd name="connsiteY3" fmla="*/ 1346202 h 1346204"/>
              <a:gd name="connsiteX4" fmla="*/ 989565 w 1979130"/>
              <a:gd name="connsiteY4" fmla="*/ 0 h 1346204"/>
              <a:gd name="connsiteX5" fmla="*/ 989565 w 1979130"/>
              <a:gd name="connsiteY5" fmla="*/ 2 h 1346204"/>
              <a:gd name="connsiteX6" fmla="*/ 0 w 1979130"/>
              <a:gd name="connsiteY6" fmla="*/ 1346204 h 134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30" h="1346204">
                <a:moveTo>
                  <a:pt x="0" y="1346204"/>
                </a:moveTo>
                <a:lnTo>
                  <a:pt x="989565" y="1346204"/>
                </a:lnTo>
                <a:lnTo>
                  <a:pt x="989565" y="1346202"/>
                </a:lnTo>
                <a:lnTo>
                  <a:pt x="1979130" y="1346202"/>
                </a:lnTo>
                <a:cubicBezTo>
                  <a:pt x="1446075" y="897468"/>
                  <a:pt x="1409907" y="51179"/>
                  <a:pt x="989565" y="0"/>
                </a:cubicBezTo>
                <a:lnTo>
                  <a:pt x="989565" y="2"/>
                </a:lnTo>
                <a:cubicBezTo>
                  <a:pt x="569223" y="51181"/>
                  <a:pt x="533055" y="897470"/>
                  <a:pt x="0" y="1346204"/>
                </a:cubicBezTo>
                <a:close/>
              </a:path>
            </a:pathLst>
          </a:custGeom>
          <a:solidFill>
            <a:srgbClr val="05A4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US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5" name="Graphic 24" descr="Supply And Demand with solid fill">
            <a:extLst>
              <a:ext uri="{FF2B5EF4-FFF2-40B4-BE49-F238E27FC236}">
                <a16:creationId xmlns:a16="http://schemas.microsoft.com/office/drawing/2014/main" id="{2F753F6A-64AD-4726-8439-AB6C851972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029" y="4298319"/>
            <a:ext cx="710585" cy="71058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0AA5C72-E2E4-4CDF-8363-B9228D326B54}"/>
              </a:ext>
            </a:extLst>
          </p:cNvPr>
          <p:cNvSpPr/>
          <p:nvPr/>
        </p:nvSpPr>
        <p:spPr>
          <a:xfrm>
            <a:off x="386967" y="450645"/>
            <a:ext cx="11728523" cy="477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Modelo de propensión de capacidad de ahorro​</a:t>
            </a:r>
            <a:endParaRPr lang="en-US" sz="38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8" name="Picture 4" descr="Mibanco (Perú) | Logopedia | Fandom">
            <a:extLst>
              <a:ext uri="{FF2B5EF4-FFF2-40B4-BE49-F238E27FC236}">
                <a16:creationId xmlns:a16="http://schemas.microsoft.com/office/drawing/2014/main" id="{23410CAB-7B54-46DD-8C31-0DA5BEFF8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98125" l="1899" r="89557">
                        <a14:foregroundMark x1="36112" y1="21807" x2="38888" y2="23345"/>
                        <a14:foregroundMark x1="19653" y1="5450" x2="18671" y2="5000"/>
                        <a14:foregroundMark x1="40506" y1="15000" x2="35856" y2="12870"/>
                        <a14:foregroundMark x1="18671" y1="5000" x2="17248" y2="7186"/>
                        <a14:foregroundMark x1="1340" y1="63207" x2="1644" y2="68717"/>
                        <a14:foregroundMark x1="40190" y1="10625" x2="36638" y2="10394"/>
                        <a14:foregroundMark x1="8759" y1="29787" x2="8382" y2="32799"/>
                        <a14:foregroundMark x1="29103" y1="98409" x2="30823" y2="98332"/>
                        <a14:foregroundMark x1="7759" y1="54675" x2="7737" y2="54809"/>
                        <a14:foregroundMark x1="2866" y1="30652" x2="2904" y2="29432"/>
                        <a14:foregroundMark x1="40823" y1="81875" x2="38291" y2="77500"/>
                        <a14:foregroundMark x1="40351" y1="75923" x2="39873" y2="78125"/>
                        <a14:foregroundMark x1="13333" y1="91468" x2="13608" y2="91875"/>
                        <a14:foregroundMark x1="7911" y1="53750" x2="7911" y2="53750"/>
                        <a14:foregroundMark x1="7911" y1="53125" x2="7595" y2="55625"/>
                        <a14:backgroundMark x1="61076" y1="56250" x2="61076" y2="56250"/>
                        <a14:backgroundMark x1="63924" y1="56250" x2="21519" y2="61875"/>
                        <a14:backgroundMark x1="21519" y1="61875" x2="17405" y2="64375"/>
                        <a14:backgroundMark x1="50316" y1="60000" x2="41139" y2="47500"/>
                        <a14:backgroundMark x1="41139" y1="47500" x2="53797" y2="46875"/>
                        <a14:backgroundMark x1="53797" y1="46875" x2="43987" y2="55625"/>
                        <a14:backgroundMark x1="43987" y1="55625" x2="43987" y2="55625"/>
                        <a14:backgroundMark x1="52848" y1="40000" x2="35759" y2="45625"/>
                        <a14:backgroundMark x1="35759" y1="45625" x2="53797" y2="40000"/>
                        <a14:backgroundMark x1="37658" y1="40000" x2="18671" y2="56875"/>
                        <a14:backgroundMark x1="18671" y1="56875" x2="33228" y2="52500"/>
                        <a14:backgroundMark x1="33228" y1="52500" x2="29114" y2="44375"/>
                        <a14:backgroundMark x1="22468" y1="40625" x2="12658" y2="62500"/>
                        <a14:backgroundMark x1="12658" y1="62500" x2="28797" y2="57500"/>
                        <a14:backgroundMark x1="28797" y1="57500" x2="22468" y2="41875"/>
                        <a14:backgroundMark x1="19304" y1="65625" x2="32595" y2="71250"/>
                        <a14:backgroundMark x1="32595" y1="71250" x2="25316" y2="66875"/>
                        <a14:backgroundMark x1="34494" y1="76875" x2="34810" y2="64375"/>
                        <a14:backgroundMark x1="37116" y1="72188" x2="28165" y2="80000"/>
                        <a14:backgroundMark x1="41772" y1="68125" x2="38169" y2="71270"/>
                        <a14:backgroundMark x1="28165" y1="80000" x2="28165" y2="80000"/>
                        <a14:backgroundMark x1="43354" y1="61875" x2="49684" y2="86875"/>
                        <a14:backgroundMark x1="49684" y1="86875" x2="50316" y2="86875"/>
                        <a14:backgroundMark x1="47785" y1="24375" x2="48101" y2="15625"/>
                        <a14:backgroundMark x1="49051" y1="15000" x2="45886" y2="11250"/>
                        <a14:backgroundMark x1="31646" y1="5625" x2="31329" y2="6875"/>
                        <a14:backgroundMark x1="4430" y1="6875" x2="13608" y2="24375"/>
                        <a14:backgroundMark x1="13608" y1="24375" x2="12975" y2="2500"/>
                        <a14:backgroundMark x1="12975" y1="2500" x2="4430" y2="6875"/>
                        <a14:backgroundMark x1="22785" y1="32500" x2="12658" y2="41875"/>
                        <a14:backgroundMark x1="12658" y1="41875" x2="27848" y2="35625"/>
                        <a14:backgroundMark x1="27848" y1="35625" x2="28165" y2="11875"/>
                        <a14:backgroundMark x1="28165" y1="11875" x2="27532" y2="8125"/>
                        <a14:backgroundMark x1="21203" y1="28125" x2="28797" y2="30000"/>
                        <a14:backgroundMark x1="10860" y1="57205" x2="15999" y2="73919"/>
                        <a14:backgroundMark x1="18365" y1="75409" x2="26899" y2="79375"/>
                        <a14:backgroundMark x1="26899" y1="79375" x2="26899" y2="79375"/>
                        <a14:backgroundMark x1="7278" y1="77500" x2="2215" y2="81875"/>
                        <a14:backgroundMark x1="3165" y1="48750" x2="1582" y2="30625"/>
                        <a14:backgroundMark x1="3797" y1="46250" x2="3797" y2="41250"/>
                        <a14:backgroundMark x1="5063" y1="50625" x2="3797" y2="48125"/>
                        <a14:backgroundMark x1="48734" y1="11875" x2="52215" y2="33125"/>
                        <a14:backgroundMark x1="52215" y1="33125" x2="46203" y2="14375"/>
                        <a14:backgroundMark x1="46203" y1="14375" x2="49367" y2="8125"/>
                        <a14:backgroundMark x1="43987" y1="18750" x2="45570" y2="19375"/>
                        <a14:backgroundMark x1="40109" y1="85722" x2="35759" y2="82500"/>
                        <a14:backgroundMark x1="45886" y1="90000" x2="41980" y2="87107"/>
                        <a14:backgroundMark x1="35759" y1="82500" x2="38291" y2="92500"/>
                        <a14:backgroundMark x1="21835" y1="85625" x2="19074" y2="93805"/>
                        <a14:backgroundMark x1="9270" y1="95625" x2="7278" y2="95625"/>
                        <a14:backgroundMark x1="7278" y1="95625" x2="6962" y2="91250"/>
                        <a14:backgroundMark x1="7595" y1="85000" x2="2848" y2="96250"/>
                        <a14:backgroundMark x1="25633" y1="2500" x2="31329" y2="625"/>
                        <a14:backgroundMark x1="45886" y1="11875" x2="46519" y2="27500"/>
                        <a14:backgroundMark x1="45570" y1="18750" x2="44937" y2="24375"/>
                        <a14:backgroundMark x1="48734" y1="17500" x2="49051" y2="6250"/>
                        <a14:backgroundMark x1="50000" y1="1875" x2="46835" y2="22500"/>
                        <a14:backgroundMark x1="46835" y1="22500" x2="50633" y2="5625"/>
                        <a14:backgroundMark x1="49684" y1="12500" x2="42405" y2="40625"/>
                        <a14:backgroundMark x1="48734" y1="16250" x2="43038" y2="33125"/>
                        <a14:backgroundMark x1="43038" y1="33125" x2="47785" y2="15000"/>
                        <a14:backgroundMark x1="48418" y1="55625" x2="51582" y2="67500"/>
                        <a14:backgroundMark x1="39557" y1="68125" x2="38291" y2="74375"/>
                        <a14:backgroundMark x1="40190" y1="96250" x2="44620" y2="96875"/>
                        <a14:backgroundMark x1="1266" y1="47500" x2="2532" y2="49375"/>
                        <a14:backgroundMark x1="5328" y1="51875" x2="6329" y2="51875"/>
                        <a14:backgroundMark x1="2215" y1="53750" x2="1266" y2="55625"/>
                        <a14:backgroundMark x1="1899" y1="49375" x2="0" y2="56250"/>
                        <a14:backgroundMark x1="2532" y1="20000" x2="5696" y2="23750"/>
                        <a14:backgroundMark x1="22468" y1="3125" x2="23734" y2="8750"/>
                        <a14:backgroundMark x1="22468" y1="5625" x2="25633" y2="11250"/>
                        <a14:backgroundMark x1="34810" y1="5000" x2="30696" y2="5625"/>
                        <a14:backgroundMark x1="34494" y1="9375" x2="28797" y2="12500"/>
                        <a14:backgroundMark x1="31646" y1="11875" x2="27215" y2="21250"/>
                        <a14:backgroundMark x1="28481" y1="31875" x2="31013" y2="26875"/>
                        <a14:backgroundMark x1="28797" y1="32500" x2="32595" y2="30000"/>
                        <a14:backgroundMark x1="15506" y1="80000" x2="14873" y2="78750"/>
                        <a14:backgroundMark x1="12975" y1="76250" x2="17405" y2="79375"/>
                        <a14:backgroundMark x1="9177" y1="76875" x2="11709" y2="78125"/>
                        <a14:backgroundMark x1="7278" y1="78125" x2="7595" y2="76875"/>
                        <a14:backgroundMark x1="7278" y1="76250" x2="8544" y2="76875"/>
                        <a14:backgroundMark x1="7278" y1="77500" x2="10127" y2="80625"/>
                        <a14:backgroundMark x1="2532" y1="58125" x2="0" y2="60000"/>
                        <a14:backgroundMark x1="3165" y1="40000" x2="6646" y2="49375"/>
                        <a14:backgroundMark x1="3165" y1="40625" x2="2532" y2="36875"/>
                        <a14:backgroundMark x1="35443" y1="30625" x2="36392" y2="33125"/>
                        <a14:backgroundMark x1="36076" y1="29375" x2="36076" y2="29375"/>
                        <a14:backgroundMark x1="35127" y1="28125" x2="37025" y2="33125"/>
                        <a14:backgroundMark x1="32911" y1="26250" x2="34177" y2="26875"/>
                        <a14:backgroundMark x1="15823" y1="5000" x2="16456" y2="6875"/>
                        <a14:backgroundMark x1="15823" y1="6875" x2="15506" y2="12500"/>
                        <a14:backgroundMark x1="20253" y1="26250" x2="20570" y2="28125"/>
                        <a14:backgroundMark x1="26899" y1="15625" x2="26899" y2="20625"/>
                        <a14:backgroundMark x1="3481" y1="5000" x2="5063" y2="10625"/>
                        <a14:backgroundMark x1="5063" y1="24375" x2="7595" y2="25000"/>
                        <a14:backgroundMark x1="2848" y1="35000" x2="4430" y2="40625"/>
                        <a14:backgroundMark x1="3165" y1="33750" x2="4114" y2="41875"/>
                        <a14:backgroundMark x1="9810" y1="52500" x2="9177" y2="52500"/>
                        <a14:backgroundMark x1="7278" y1="52500" x2="7911" y2="52500"/>
                        <a14:backgroundMark x1="9374" y1="56486" x2="9177" y2="56875"/>
                        <a14:backgroundMark x1="9340" y1="56469" x2="9810" y2="62500"/>
                        <a14:backgroundMark x1="9810" y1="58125" x2="10443" y2="63125"/>
                        <a14:backgroundMark x1="949" y1="70625" x2="4430" y2="71875"/>
                        <a14:backgroundMark x1="3481" y1="72500" x2="6329" y2="73750"/>
                        <a14:backgroundMark x1="4114" y1="71875" x2="4114" y2="71875"/>
                        <a14:backgroundMark x1="13291" y1="78125" x2="22152" y2="90625"/>
                        <a14:backgroundMark x1="22152" y1="90625" x2="22468" y2="90625"/>
                        <a14:backgroundMark x1="24367" y1="95625" x2="22785" y2="99375"/>
                        <a14:backgroundMark x1="25633" y1="93750" x2="27215" y2="98750"/>
                        <a14:backgroundMark x1="26582" y1="96250" x2="27848" y2="99375"/>
                        <a14:backgroundMark x1="39241" y1="93750" x2="36392" y2="99375"/>
                        <a14:backgroundMark x1="38608" y1="93125" x2="39557" y2="93125"/>
                        <a14:backgroundMark x1="37658" y1="91250" x2="35443" y2="96250"/>
                        <a14:backgroundMark x1="34810" y1="97500" x2="35127" y2="98750"/>
                        <a14:backgroundMark x1="36709" y1="96875" x2="33861" y2="99375"/>
                        <a14:backgroundMark x1="33544" y1="97500" x2="32911" y2="99375"/>
                        <a14:backgroundMark x1="32911" y1="97500" x2="32595" y2="98125"/>
                        <a14:backgroundMark x1="27532" y1="98125" x2="27848" y2="99375"/>
                        <a14:backgroundMark x1="26899" y1="98750" x2="27848" y2="99375"/>
                        <a14:backgroundMark x1="33228" y1="98125" x2="32911" y2="98125"/>
                        <a14:backgroundMark x1="32278" y1="98125" x2="31962" y2="99375"/>
                        <a14:backgroundMark x1="27215" y1="98750" x2="27848" y2="99375"/>
                        <a14:backgroundMark x1="27532" y1="97500" x2="28481" y2="99375"/>
                        <a14:backgroundMark x1="15506" y1="97500" x2="13608" y2="98125"/>
                        <a14:backgroundMark x1="10759" y1="97500" x2="11709" y2="99375"/>
                        <a14:backgroundMark x1="37975" y1="77500" x2="36392" y2="8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54" y="163218"/>
            <a:ext cx="1895064" cy="95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0333209-BE33-4D67-A363-A6346E7768DF}"/>
              </a:ext>
            </a:extLst>
          </p:cNvPr>
          <p:cNvSpPr/>
          <p:nvPr/>
        </p:nvSpPr>
        <p:spPr>
          <a:xfrm>
            <a:off x="5796542" y="3215658"/>
            <a:ext cx="3831122" cy="713431"/>
          </a:xfrm>
          <a:prstGeom prst="roundRect">
            <a:avLst/>
          </a:prstGeom>
          <a:solidFill>
            <a:srgbClr val="FCF4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996B51-E90A-467D-9439-E9234E2A92D0}"/>
              </a:ext>
            </a:extLst>
          </p:cNvPr>
          <p:cNvSpPr txBox="1"/>
          <p:nvPr/>
        </p:nvSpPr>
        <p:spPr>
          <a:xfrm>
            <a:off x="5929387" y="3307187"/>
            <a:ext cx="375427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A" sz="2400" b="1" i="1" dirty="0"/>
              <a:t>Equipo Statistical Strength</a:t>
            </a:r>
            <a:endParaRPr lang="es-PA" sz="2400" b="1" i="1" dirty="0">
              <a:cs typeface="Calibri"/>
            </a:endParaRPr>
          </a:p>
        </p:txBody>
      </p:sp>
      <p:pic>
        <p:nvPicPr>
          <p:cNvPr id="31" name="Picture 30" descr="Mibanco (Perú) | Logopedia | Fandom">
            <a:extLst>
              <a:ext uri="{FF2B5EF4-FFF2-40B4-BE49-F238E27FC236}">
                <a16:creationId xmlns:a16="http://schemas.microsoft.com/office/drawing/2014/main" id="{08D949FE-2BF6-4ADC-B5EE-5296933D6D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89829" y="5114926"/>
            <a:ext cx="2438760" cy="1228904"/>
          </a:xfrm>
          <a:prstGeom prst="rect">
            <a:avLst/>
          </a:prstGeom>
        </p:spPr>
      </p:pic>
      <p:pic>
        <p:nvPicPr>
          <p:cNvPr id="32" name="Picture 31" descr="Perú es el país con mayor espíritu emprendedor de la región y quinto en el  mundo | Noticias | Agencia Peruana de Noticias Andina">
            <a:extLst>
              <a:ext uri="{FF2B5EF4-FFF2-40B4-BE49-F238E27FC236}">
                <a16:creationId xmlns:a16="http://schemas.microsoft.com/office/drawing/2014/main" id="{C9CC411B-520F-4381-A085-CE75E581B5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62365" y="4466712"/>
            <a:ext cx="2743200" cy="1743456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013B626-5FD4-4B18-9F9E-C1EBFB43D44E}"/>
              </a:ext>
            </a:extLst>
          </p:cNvPr>
          <p:cNvSpPr/>
          <p:nvPr/>
        </p:nvSpPr>
        <p:spPr>
          <a:xfrm>
            <a:off x="1697158" y="1322457"/>
            <a:ext cx="9492713" cy="19143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 sz="4400" dirty="0">
                <a:solidFill>
                  <a:schemeClr val="tx1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  <a:latin typeface="Aharoni"/>
                <a:cs typeface="Aharoni"/>
              </a:rPr>
              <a:t>Incentivando el ahorro en emprendedores y emprendedoras </a:t>
            </a:r>
            <a:endParaRPr lang="en-US" sz="2400" dirty="0">
              <a:solidFill>
                <a:schemeClr val="tx1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DD5458-B8B9-4CF6-8B6B-B6AB1312E943}"/>
              </a:ext>
            </a:extLst>
          </p:cNvPr>
          <p:cNvSpPr txBox="1"/>
          <p:nvPr/>
        </p:nvSpPr>
        <p:spPr>
          <a:xfrm>
            <a:off x="6875370" y="4090937"/>
            <a:ext cx="231229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A" sz="2000" dirty="0">
                <a:latin typeface="Arial" panose="020B0604020202020204" pitchFamily="34" charset="0"/>
                <a:cs typeface="Arial" panose="020B0604020202020204" pitchFamily="34" charset="0"/>
              </a:rPr>
              <a:t>José Carranza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A" sz="2000" dirty="0">
                <a:latin typeface="Arial" panose="020B0604020202020204" pitchFamily="34" charset="0"/>
                <a:cs typeface="Arial" panose="020B0604020202020204" pitchFamily="34" charset="0"/>
              </a:rPr>
              <a:t>Sofia Dextre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A" sz="2000" dirty="0">
                <a:latin typeface="Arial" panose="020B0604020202020204" pitchFamily="34" charset="0"/>
                <a:cs typeface="Arial" panose="020B0604020202020204" pitchFamily="34" charset="0"/>
              </a:rPr>
              <a:t>Cielo Lozada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 descr="5 claves para emprender y así mejorar tus finanzas, según experto Dennis  Cavero | Perú | claves del éxito | negocios rentables en Perú | ideas para  emprender un negocio | atmp | Economía | La República">
            <a:extLst>
              <a:ext uri="{FF2B5EF4-FFF2-40B4-BE49-F238E27FC236}">
                <a16:creationId xmlns:a16="http://schemas.microsoft.com/office/drawing/2014/main" id="{F733613D-C7B8-4CE1-87D7-D4515F0D7A1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087" r="15558" b="1021"/>
          <a:stretch/>
        </p:blipFill>
        <p:spPr>
          <a:xfrm>
            <a:off x="1614848" y="3089605"/>
            <a:ext cx="3013018" cy="2423354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36" name="Picture 35" descr="Noticias sobre emprendedores hoy jueves 23 de noviembre | GESTIÓN">
            <a:extLst>
              <a:ext uri="{FF2B5EF4-FFF2-40B4-BE49-F238E27FC236}">
                <a16:creationId xmlns:a16="http://schemas.microsoft.com/office/drawing/2014/main" id="{E58F4E07-5ECA-416B-B5B7-72D70B9CF0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921" y="4646112"/>
            <a:ext cx="2744293" cy="1749797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43" name="Graphic 42" descr="Business Growth with solid fill">
            <a:extLst>
              <a:ext uri="{FF2B5EF4-FFF2-40B4-BE49-F238E27FC236}">
                <a16:creationId xmlns:a16="http://schemas.microsoft.com/office/drawing/2014/main" id="{7A7922DD-34B6-4875-8FB1-7C0E6B266C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7029" y="2305157"/>
            <a:ext cx="779852" cy="779852"/>
          </a:xfrm>
          <a:prstGeom prst="rect">
            <a:avLst/>
          </a:prstGeom>
        </p:spPr>
      </p:pic>
      <p:pic>
        <p:nvPicPr>
          <p:cNvPr id="44" name="Graphic 43" descr="Research with solid fill">
            <a:extLst>
              <a:ext uri="{FF2B5EF4-FFF2-40B4-BE49-F238E27FC236}">
                <a16:creationId xmlns:a16="http://schemas.microsoft.com/office/drawing/2014/main" id="{19250C4A-8F71-4D89-B8B8-2AFFFFC4C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162" y="3319826"/>
            <a:ext cx="710585" cy="710585"/>
          </a:xfrm>
          <a:prstGeom prst="rect">
            <a:avLst/>
          </a:prstGeom>
        </p:spPr>
      </p:pic>
      <p:pic>
        <p:nvPicPr>
          <p:cNvPr id="45" name="Graphic 44" descr="Bullseye with solid fill">
            <a:extLst>
              <a:ext uri="{FF2B5EF4-FFF2-40B4-BE49-F238E27FC236}">
                <a16:creationId xmlns:a16="http://schemas.microsoft.com/office/drawing/2014/main" id="{3702E001-5B51-497B-A613-50377E0DCD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0749" y="5312387"/>
            <a:ext cx="710585" cy="710585"/>
          </a:xfrm>
          <a:prstGeom prst="rect">
            <a:avLst/>
          </a:prstGeom>
        </p:spPr>
      </p:pic>
      <p:pic>
        <p:nvPicPr>
          <p:cNvPr id="12" name="Graphic 11" descr="Connections with solid fill">
            <a:extLst>
              <a:ext uri="{FF2B5EF4-FFF2-40B4-BE49-F238E27FC236}">
                <a16:creationId xmlns:a16="http://schemas.microsoft.com/office/drawing/2014/main" id="{EE8D4797-9526-459F-BEC3-8E9B935DF15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93611" y="11843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51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C2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7574EE-B47A-8238-C146-AAFD5E363490}"/>
              </a:ext>
            </a:extLst>
          </p:cNvPr>
          <p:cNvSpPr/>
          <p:nvPr/>
        </p:nvSpPr>
        <p:spPr>
          <a:xfrm>
            <a:off x="389926" y="357518"/>
            <a:ext cx="11485418" cy="6160077"/>
          </a:xfrm>
          <a:prstGeom prst="roundRect">
            <a:avLst>
              <a:gd name="adj" fmla="val 6352"/>
            </a:avLst>
          </a:prstGeom>
          <a:solidFill>
            <a:srgbClr val="DEF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CD6AA5-82B8-7903-7A6A-B934E2426CD7}"/>
              </a:ext>
            </a:extLst>
          </p:cNvPr>
          <p:cNvSpPr/>
          <p:nvPr/>
        </p:nvSpPr>
        <p:spPr>
          <a:xfrm>
            <a:off x="343633" y="340405"/>
            <a:ext cx="855518" cy="6177190"/>
          </a:xfrm>
          <a:custGeom>
            <a:avLst/>
            <a:gdLst>
              <a:gd name="connsiteX0" fmla="*/ 412172 w 855518"/>
              <a:gd name="connsiteY0" fmla="*/ 0 h 6160078"/>
              <a:gd name="connsiteX1" fmla="*/ 855518 w 855518"/>
              <a:gd name="connsiteY1" fmla="*/ 0 h 6160078"/>
              <a:gd name="connsiteX2" fmla="*/ 855518 w 855518"/>
              <a:gd name="connsiteY2" fmla="*/ 6160077 h 6160078"/>
              <a:gd name="connsiteX3" fmla="*/ 437576 w 855518"/>
              <a:gd name="connsiteY3" fmla="*/ 6160077 h 6160078"/>
              <a:gd name="connsiteX4" fmla="*/ 437571 w 855518"/>
              <a:gd name="connsiteY4" fmla="*/ 6160078 h 6160078"/>
              <a:gd name="connsiteX5" fmla="*/ 386774 w 855518"/>
              <a:gd name="connsiteY5" fmla="*/ 6160078 h 6160078"/>
              <a:gd name="connsiteX6" fmla="*/ 0 w 855518"/>
              <a:gd name="connsiteY6" fmla="*/ 5773304 h 6160078"/>
              <a:gd name="connsiteX7" fmla="*/ 0 w 855518"/>
              <a:gd name="connsiteY7" fmla="*/ 386775 h 6160078"/>
              <a:gd name="connsiteX8" fmla="*/ 386774 w 855518"/>
              <a:gd name="connsiteY8" fmla="*/ 1 h 6160078"/>
              <a:gd name="connsiteX9" fmla="*/ 412172 w 855518"/>
              <a:gd name="connsiteY9" fmla="*/ 1 h 616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5518" h="6160078">
                <a:moveTo>
                  <a:pt x="412172" y="0"/>
                </a:moveTo>
                <a:lnTo>
                  <a:pt x="855518" y="0"/>
                </a:lnTo>
                <a:lnTo>
                  <a:pt x="855518" y="6160077"/>
                </a:lnTo>
                <a:lnTo>
                  <a:pt x="437576" y="6160077"/>
                </a:lnTo>
                <a:lnTo>
                  <a:pt x="437571" y="6160078"/>
                </a:lnTo>
                <a:lnTo>
                  <a:pt x="386774" y="6160078"/>
                </a:lnTo>
                <a:cubicBezTo>
                  <a:pt x="173165" y="6160078"/>
                  <a:pt x="0" y="5986913"/>
                  <a:pt x="0" y="5773304"/>
                </a:cubicBezTo>
                <a:lnTo>
                  <a:pt x="0" y="386775"/>
                </a:lnTo>
                <a:cubicBezTo>
                  <a:pt x="0" y="173166"/>
                  <a:pt x="173165" y="1"/>
                  <a:pt x="386774" y="1"/>
                </a:cubicBezTo>
                <a:lnTo>
                  <a:pt x="412172" y="1"/>
                </a:lnTo>
                <a:close/>
              </a:path>
            </a:pathLst>
          </a:custGeom>
          <a:solidFill>
            <a:srgbClr val="05A4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4B6699E-9014-438B-493E-21263900DBAC}"/>
              </a:ext>
            </a:extLst>
          </p:cNvPr>
          <p:cNvSpPr/>
          <p:nvPr/>
        </p:nvSpPr>
        <p:spPr>
          <a:xfrm>
            <a:off x="771392" y="340403"/>
            <a:ext cx="11103952" cy="710585"/>
          </a:xfrm>
          <a:custGeom>
            <a:avLst/>
            <a:gdLst>
              <a:gd name="connsiteX0" fmla="*/ 371044 w 11062855"/>
              <a:gd name="connsiteY0" fmla="*/ 0 h 731698"/>
              <a:gd name="connsiteX1" fmla="*/ 10697006 w 11062855"/>
              <a:gd name="connsiteY1" fmla="*/ 0 h 731698"/>
              <a:gd name="connsiteX2" fmla="*/ 11062855 w 11062855"/>
              <a:gd name="connsiteY2" fmla="*/ 365849 h 731698"/>
              <a:gd name="connsiteX3" fmla="*/ 11062854 w 11062855"/>
              <a:gd name="connsiteY3" fmla="*/ 365849 h 731698"/>
              <a:gd name="connsiteX4" fmla="*/ 11062854 w 11062855"/>
              <a:gd name="connsiteY4" fmla="*/ 731697 h 731698"/>
              <a:gd name="connsiteX5" fmla="*/ 10697015 w 11062855"/>
              <a:gd name="connsiteY5" fmla="*/ 731697 h 731698"/>
              <a:gd name="connsiteX6" fmla="*/ 10697005 w 11062855"/>
              <a:gd name="connsiteY6" fmla="*/ 731698 h 731698"/>
              <a:gd name="connsiteX7" fmla="*/ 371044 w 11062855"/>
              <a:gd name="connsiteY7" fmla="*/ 731697 h 731698"/>
              <a:gd name="connsiteX8" fmla="*/ 0 w 11062855"/>
              <a:gd name="connsiteY8" fmla="*/ 731697 h 731698"/>
              <a:gd name="connsiteX9" fmla="*/ 0 w 11062855"/>
              <a:gd name="connsiteY9" fmla="*/ 365848 h 731698"/>
              <a:gd name="connsiteX10" fmla="*/ 5195 w 11062855"/>
              <a:gd name="connsiteY10" fmla="*/ 365848 h 731698"/>
              <a:gd name="connsiteX11" fmla="*/ 5195 w 11062855"/>
              <a:gd name="connsiteY11" fmla="*/ 365848 h 731698"/>
              <a:gd name="connsiteX12" fmla="*/ 33945 w 11062855"/>
              <a:gd name="connsiteY12" fmla="*/ 223444 h 731698"/>
              <a:gd name="connsiteX13" fmla="*/ 371044 w 11062855"/>
              <a:gd name="connsiteY13" fmla="*/ 0 h 731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62855" h="731698">
                <a:moveTo>
                  <a:pt x="371044" y="0"/>
                </a:moveTo>
                <a:lnTo>
                  <a:pt x="10697006" y="0"/>
                </a:lnTo>
                <a:cubicBezTo>
                  <a:pt x="10899059" y="0"/>
                  <a:pt x="11062855" y="163796"/>
                  <a:pt x="11062855" y="365849"/>
                </a:cubicBezTo>
                <a:lnTo>
                  <a:pt x="11062854" y="365849"/>
                </a:lnTo>
                <a:lnTo>
                  <a:pt x="11062854" y="731697"/>
                </a:lnTo>
                <a:lnTo>
                  <a:pt x="10697015" y="731697"/>
                </a:lnTo>
                <a:lnTo>
                  <a:pt x="10697005" y="731698"/>
                </a:lnTo>
                <a:lnTo>
                  <a:pt x="371044" y="731697"/>
                </a:lnTo>
                <a:lnTo>
                  <a:pt x="0" y="731697"/>
                </a:lnTo>
                <a:lnTo>
                  <a:pt x="0" y="365848"/>
                </a:lnTo>
                <a:lnTo>
                  <a:pt x="5195" y="365848"/>
                </a:lnTo>
                <a:lnTo>
                  <a:pt x="5195" y="365848"/>
                </a:lnTo>
                <a:lnTo>
                  <a:pt x="33945" y="223444"/>
                </a:lnTo>
                <a:cubicBezTo>
                  <a:pt x="89484" y="92135"/>
                  <a:pt x="219504" y="0"/>
                  <a:pt x="371044" y="0"/>
                </a:cubicBezTo>
                <a:close/>
              </a:path>
            </a:pathLst>
          </a:custGeom>
          <a:solidFill>
            <a:srgbClr val="05A4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7" name="Freeform: Shape 1026">
            <a:extLst>
              <a:ext uri="{FF2B5EF4-FFF2-40B4-BE49-F238E27FC236}">
                <a16:creationId xmlns:a16="http://schemas.microsoft.com/office/drawing/2014/main" id="{34F7A8A5-DBF0-E1CB-D3D8-199856201B54}"/>
              </a:ext>
            </a:extLst>
          </p:cNvPr>
          <p:cNvSpPr/>
          <p:nvPr/>
        </p:nvSpPr>
        <p:spPr>
          <a:xfrm rot="5400000" flipH="1">
            <a:off x="911183" y="1493439"/>
            <a:ext cx="917488" cy="341553"/>
          </a:xfrm>
          <a:custGeom>
            <a:avLst/>
            <a:gdLst>
              <a:gd name="connsiteX0" fmla="*/ 0 w 1979130"/>
              <a:gd name="connsiteY0" fmla="*/ 1346204 h 1346204"/>
              <a:gd name="connsiteX1" fmla="*/ 989565 w 1979130"/>
              <a:gd name="connsiteY1" fmla="*/ 1346204 h 1346204"/>
              <a:gd name="connsiteX2" fmla="*/ 989565 w 1979130"/>
              <a:gd name="connsiteY2" fmla="*/ 1346202 h 1346204"/>
              <a:gd name="connsiteX3" fmla="*/ 1979130 w 1979130"/>
              <a:gd name="connsiteY3" fmla="*/ 1346202 h 1346204"/>
              <a:gd name="connsiteX4" fmla="*/ 989565 w 1979130"/>
              <a:gd name="connsiteY4" fmla="*/ 0 h 1346204"/>
              <a:gd name="connsiteX5" fmla="*/ 989565 w 1979130"/>
              <a:gd name="connsiteY5" fmla="*/ 2 h 1346204"/>
              <a:gd name="connsiteX6" fmla="*/ 0 w 1979130"/>
              <a:gd name="connsiteY6" fmla="*/ 1346204 h 134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30" h="1346204">
                <a:moveTo>
                  <a:pt x="0" y="1346204"/>
                </a:moveTo>
                <a:lnTo>
                  <a:pt x="989565" y="1346204"/>
                </a:lnTo>
                <a:lnTo>
                  <a:pt x="989565" y="1346202"/>
                </a:lnTo>
                <a:lnTo>
                  <a:pt x="1979130" y="1346202"/>
                </a:lnTo>
                <a:cubicBezTo>
                  <a:pt x="1446075" y="897468"/>
                  <a:pt x="1409907" y="51179"/>
                  <a:pt x="989565" y="0"/>
                </a:cubicBezTo>
                <a:lnTo>
                  <a:pt x="989565" y="2"/>
                </a:lnTo>
                <a:cubicBezTo>
                  <a:pt x="569223" y="51181"/>
                  <a:pt x="533055" y="897470"/>
                  <a:pt x="0" y="1346204"/>
                </a:cubicBezTo>
                <a:close/>
              </a:path>
            </a:pathLst>
          </a:custGeom>
          <a:solidFill>
            <a:srgbClr val="05A4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US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69" name="Graphic 1068" descr="Supply And Demand with solid fill">
            <a:extLst>
              <a:ext uri="{FF2B5EF4-FFF2-40B4-BE49-F238E27FC236}">
                <a16:creationId xmlns:a16="http://schemas.microsoft.com/office/drawing/2014/main" id="{ED1EBE57-D52E-247F-F80E-EA2666D9D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29" y="4298319"/>
            <a:ext cx="710585" cy="710585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BBDDA397-9CC2-4344-B3B9-9E5B6A1C2F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2728580"/>
              </p:ext>
            </p:extLst>
          </p:nvPr>
        </p:nvGraphicFramePr>
        <p:xfrm>
          <a:off x="4162583" y="1540759"/>
          <a:ext cx="7289553" cy="3177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Picture 4" descr="Mibanco (Perú) | Logopedia | Fandom">
            <a:extLst>
              <a:ext uri="{FF2B5EF4-FFF2-40B4-BE49-F238E27FC236}">
                <a16:creationId xmlns:a16="http://schemas.microsoft.com/office/drawing/2014/main" id="{5AB2E990-5D34-4678-9E96-89C943372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125" l="1899" r="89557">
                        <a14:foregroundMark x1="36112" y1="21807" x2="38888" y2="23345"/>
                        <a14:foregroundMark x1="19653" y1="5450" x2="18671" y2="5000"/>
                        <a14:foregroundMark x1="40506" y1="15000" x2="35856" y2="12870"/>
                        <a14:foregroundMark x1="18671" y1="5000" x2="17248" y2="7186"/>
                        <a14:foregroundMark x1="1340" y1="63207" x2="1644" y2="68717"/>
                        <a14:foregroundMark x1="40190" y1="10625" x2="36638" y2="10394"/>
                        <a14:foregroundMark x1="8759" y1="29787" x2="8382" y2="32799"/>
                        <a14:foregroundMark x1="29103" y1="98409" x2="30823" y2="98332"/>
                        <a14:foregroundMark x1="7759" y1="54675" x2="7737" y2="54809"/>
                        <a14:foregroundMark x1="2866" y1="30652" x2="2904" y2="29432"/>
                        <a14:foregroundMark x1="40823" y1="81875" x2="38291" y2="77500"/>
                        <a14:foregroundMark x1="40351" y1="75923" x2="39873" y2="78125"/>
                        <a14:foregroundMark x1="13333" y1="91468" x2="13608" y2="91875"/>
                        <a14:foregroundMark x1="7911" y1="53750" x2="7911" y2="53750"/>
                        <a14:foregroundMark x1="7911" y1="53125" x2="7595" y2="55625"/>
                        <a14:backgroundMark x1="61076" y1="56250" x2="61076" y2="56250"/>
                        <a14:backgroundMark x1="63924" y1="56250" x2="21519" y2="61875"/>
                        <a14:backgroundMark x1="21519" y1="61875" x2="17405" y2="64375"/>
                        <a14:backgroundMark x1="50316" y1="60000" x2="41139" y2="47500"/>
                        <a14:backgroundMark x1="41139" y1="47500" x2="53797" y2="46875"/>
                        <a14:backgroundMark x1="53797" y1="46875" x2="43987" y2="55625"/>
                        <a14:backgroundMark x1="43987" y1="55625" x2="43987" y2="55625"/>
                        <a14:backgroundMark x1="52848" y1="40000" x2="35759" y2="45625"/>
                        <a14:backgroundMark x1="35759" y1="45625" x2="53797" y2="40000"/>
                        <a14:backgroundMark x1="37658" y1="40000" x2="18671" y2="56875"/>
                        <a14:backgroundMark x1="18671" y1="56875" x2="33228" y2="52500"/>
                        <a14:backgroundMark x1="33228" y1="52500" x2="29114" y2="44375"/>
                        <a14:backgroundMark x1="22468" y1="40625" x2="12658" y2="62500"/>
                        <a14:backgroundMark x1="12658" y1="62500" x2="28797" y2="57500"/>
                        <a14:backgroundMark x1="28797" y1="57500" x2="22468" y2="41875"/>
                        <a14:backgroundMark x1="19304" y1="65625" x2="32595" y2="71250"/>
                        <a14:backgroundMark x1="32595" y1="71250" x2="25316" y2="66875"/>
                        <a14:backgroundMark x1="34494" y1="76875" x2="34810" y2="64375"/>
                        <a14:backgroundMark x1="37116" y1="72188" x2="28165" y2="80000"/>
                        <a14:backgroundMark x1="41772" y1="68125" x2="38169" y2="71270"/>
                        <a14:backgroundMark x1="28165" y1="80000" x2="28165" y2="80000"/>
                        <a14:backgroundMark x1="43354" y1="61875" x2="49684" y2="86875"/>
                        <a14:backgroundMark x1="49684" y1="86875" x2="50316" y2="86875"/>
                        <a14:backgroundMark x1="47785" y1="24375" x2="48101" y2="15625"/>
                        <a14:backgroundMark x1="49051" y1="15000" x2="45886" y2="11250"/>
                        <a14:backgroundMark x1="31646" y1="5625" x2="31329" y2="6875"/>
                        <a14:backgroundMark x1="4430" y1="6875" x2="13608" y2="24375"/>
                        <a14:backgroundMark x1="13608" y1="24375" x2="12975" y2="2500"/>
                        <a14:backgroundMark x1="12975" y1="2500" x2="4430" y2="6875"/>
                        <a14:backgroundMark x1="22785" y1="32500" x2="12658" y2="41875"/>
                        <a14:backgroundMark x1="12658" y1="41875" x2="27848" y2="35625"/>
                        <a14:backgroundMark x1="27848" y1="35625" x2="28165" y2="11875"/>
                        <a14:backgroundMark x1="28165" y1="11875" x2="27532" y2="8125"/>
                        <a14:backgroundMark x1="21203" y1="28125" x2="28797" y2="30000"/>
                        <a14:backgroundMark x1="10860" y1="57205" x2="15999" y2="73919"/>
                        <a14:backgroundMark x1="18365" y1="75409" x2="26899" y2="79375"/>
                        <a14:backgroundMark x1="26899" y1="79375" x2="26899" y2="79375"/>
                        <a14:backgroundMark x1="7278" y1="77500" x2="2215" y2="81875"/>
                        <a14:backgroundMark x1="3165" y1="48750" x2="1582" y2="30625"/>
                        <a14:backgroundMark x1="3797" y1="46250" x2="3797" y2="41250"/>
                        <a14:backgroundMark x1="5063" y1="50625" x2="3797" y2="48125"/>
                        <a14:backgroundMark x1="48734" y1="11875" x2="52215" y2="33125"/>
                        <a14:backgroundMark x1="52215" y1="33125" x2="46203" y2="14375"/>
                        <a14:backgroundMark x1="46203" y1="14375" x2="49367" y2="8125"/>
                        <a14:backgroundMark x1="43987" y1="18750" x2="45570" y2="19375"/>
                        <a14:backgroundMark x1="40109" y1="85722" x2="35759" y2="82500"/>
                        <a14:backgroundMark x1="45886" y1="90000" x2="41980" y2="87107"/>
                        <a14:backgroundMark x1="35759" y1="82500" x2="38291" y2="92500"/>
                        <a14:backgroundMark x1="21835" y1="85625" x2="19074" y2="93805"/>
                        <a14:backgroundMark x1="9270" y1="95625" x2="7278" y2="95625"/>
                        <a14:backgroundMark x1="7278" y1="95625" x2="6962" y2="91250"/>
                        <a14:backgroundMark x1="7595" y1="85000" x2="2848" y2="96250"/>
                        <a14:backgroundMark x1="25633" y1="2500" x2="31329" y2="625"/>
                        <a14:backgroundMark x1="45886" y1="11875" x2="46519" y2="27500"/>
                        <a14:backgroundMark x1="45570" y1="18750" x2="44937" y2="24375"/>
                        <a14:backgroundMark x1="48734" y1="17500" x2="49051" y2="6250"/>
                        <a14:backgroundMark x1="50000" y1="1875" x2="46835" y2="22500"/>
                        <a14:backgroundMark x1="46835" y1="22500" x2="50633" y2="5625"/>
                        <a14:backgroundMark x1="49684" y1="12500" x2="42405" y2="40625"/>
                        <a14:backgroundMark x1="48734" y1="16250" x2="43038" y2="33125"/>
                        <a14:backgroundMark x1="43038" y1="33125" x2="47785" y2="15000"/>
                        <a14:backgroundMark x1="48418" y1="55625" x2="51582" y2="67500"/>
                        <a14:backgroundMark x1="39557" y1="68125" x2="38291" y2="74375"/>
                        <a14:backgroundMark x1="40190" y1="96250" x2="44620" y2="96875"/>
                        <a14:backgroundMark x1="1266" y1="47500" x2="2532" y2="49375"/>
                        <a14:backgroundMark x1="5328" y1="51875" x2="6329" y2="51875"/>
                        <a14:backgroundMark x1="2215" y1="53750" x2="1266" y2="55625"/>
                        <a14:backgroundMark x1="1899" y1="49375" x2="0" y2="56250"/>
                        <a14:backgroundMark x1="2532" y1="20000" x2="5696" y2="23750"/>
                        <a14:backgroundMark x1="22468" y1="3125" x2="23734" y2="8750"/>
                        <a14:backgroundMark x1="22468" y1="5625" x2="25633" y2="11250"/>
                        <a14:backgroundMark x1="34810" y1="5000" x2="30696" y2="5625"/>
                        <a14:backgroundMark x1="34494" y1="9375" x2="28797" y2="12500"/>
                        <a14:backgroundMark x1="31646" y1="11875" x2="27215" y2="21250"/>
                        <a14:backgroundMark x1="28481" y1="31875" x2="31013" y2="26875"/>
                        <a14:backgroundMark x1="28797" y1="32500" x2="32595" y2="30000"/>
                        <a14:backgroundMark x1="15506" y1="80000" x2="14873" y2="78750"/>
                        <a14:backgroundMark x1="12975" y1="76250" x2="17405" y2="79375"/>
                        <a14:backgroundMark x1="9177" y1="76875" x2="11709" y2="78125"/>
                        <a14:backgroundMark x1="7278" y1="78125" x2="7595" y2="76875"/>
                        <a14:backgroundMark x1="7278" y1="76250" x2="8544" y2="76875"/>
                        <a14:backgroundMark x1="7278" y1="77500" x2="10127" y2="80625"/>
                        <a14:backgroundMark x1="2532" y1="58125" x2="0" y2="60000"/>
                        <a14:backgroundMark x1="3165" y1="40000" x2="6646" y2="49375"/>
                        <a14:backgroundMark x1="3165" y1="40625" x2="2532" y2="36875"/>
                        <a14:backgroundMark x1="35443" y1="30625" x2="36392" y2="33125"/>
                        <a14:backgroundMark x1="36076" y1="29375" x2="36076" y2="29375"/>
                        <a14:backgroundMark x1="35127" y1="28125" x2="37025" y2="33125"/>
                        <a14:backgroundMark x1="32911" y1="26250" x2="34177" y2="26875"/>
                        <a14:backgroundMark x1="15823" y1="5000" x2="16456" y2="6875"/>
                        <a14:backgroundMark x1="15823" y1="6875" x2="15506" y2="12500"/>
                        <a14:backgroundMark x1="20253" y1="26250" x2="20570" y2="28125"/>
                        <a14:backgroundMark x1="26899" y1="15625" x2="26899" y2="20625"/>
                        <a14:backgroundMark x1="3481" y1="5000" x2="5063" y2="10625"/>
                        <a14:backgroundMark x1="5063" y1="24375" x2="7595" y2="25000"/>
                        <a14:backgroundMark x1="2848" y1="35000" x2="4430" y2="40625"/>
                        <a14:backgroundMark x1="3165" y1="33750" x2="4114" y2="41875"/>
                        <a14:backgroundMark x1="9810" y1="52500" x2="9177" y2="52500"/>
                        <a14:backgroundMark x1="7278" y1="52500" x2="7911" y2="52500"/>
                        <a14:backgroundMark x1="9374" y1="56486" x2="9177" y2="56875"/>
                        <a14:backgroundMark x1="9340" y1="56469" x2="9810" y2="62500"/>
                        <a14:backgroundMark x1="9810" y1="58125" x2="10443" y2="63125"/>
                        <a14:backgroundMark x1="949" y1="70625" x2="4430" y2="71875"/>
                        <a14:backgroundMark x1="3481" y1="72500" x2="6329" y2="73750"/>
                        <a14:backgroundMark x1="4114" y1="71875" x2="4114" y2="71875"/>
                        <a14:backgroundMark x1="13291" y1="78125" x2="22152" y2="90625"/>
                        <a14:backgroundMark x1="22152" y1="90625" x2="22468" y2="90625"/>
                        <a14:backgroundMark x1="24367" y1="95625" x2="22785" y2="99375"/>
                        <a14:backgroundMark x1="25633" y1="93750" x2="27215" y2="98750"/>
                        <a14:backgroundMark x1="26582" y1="96250" x2="27848" y2="99375"/>
                        <a14:backgroundMark x1="39241" y1="93750" x2="36392" y2="99375"/>
                        <a14:backgroundMark x1="38608" y1="93125" x2="39557" y2="93125"/>
                        <a14:backgroundMark x1="37658" y1="91250" x2="35443" y2="96250"/>
                        <a14:backgroundMark x1="34810" y1="97500" x2="35127" y2="98750"/>
                        <a14:backgroundMark x1="36709" y1="96875" x2="33861" y2="99375"/>
                        <a14:backgroundMark x1="33544" y1="97500" x2="32911" y2="99375"/>
                        <a14:backgroundMark x1="32911" y1="97500" x2="32595" y2="98125"/>
                        <a14:backgroundMark x1="27532" y1="98125" x2="27848" y2="99375"/>
                        <a14:backgroundMark x1="26899" y1="98750" x2="27848" y2="99375"/>
                        <a14:backgroundMark x1="33228" y1="98125" x2="32911" y2="98125"/>
                        <a14:backgroundMark x1="32278" y1="98125" x2="31962" y2="99375"/>
                        <a14:backgroundMark x1="27215" y1="98750" x2="27848" y2="99375"/>
                        <a14:backgroundMark x1="27532" y1="97500" x2="28481" y2="99375"/>
                        <a14:backgroundMark x1="15506" y1="97500" x2="13608" y2="98125"/>
                        <a14:backgroundMark x1="10759" y1="97500" x2="11709" y2="99375"/>
                        <a14:backgroundMark x1="37975" y1="77500" x2="36392" y2="8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016" y="2621337"/>
            <a:ext cx="1791450" cy="90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08798ACF-D01D-43A6-87DD-78BE5ACB90F7}"/>
              </a:ext>
            </a:extLst>
          </p:cNvPr>
          <p:cNvSpPr/>
          <p:nvPr/>
        </p:nvSpPr>
        <p:spPr>
          <a:xfrm>
            <a:off x="5586671" y="2104189"/>
            <a:ext cx="1791451" cy="465058"/>
          </a:xfrm>
          <a:prstGeom prst="curvedDownArrow">
            <a:avLst>
              <a:gd name="adj1" fmla="val 50000"/>
              <a:gd name="adj2" fmla="val 132341"/>
              <a:gd name="adj3" fmla="val 16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9072BAC2-25F8-4030-8A38-E51D839268CD}"/>
              </a:ext>
            </a:extLst>
          </p:cNvPr>
          <p:cNvSpPr/>
          <p:nvPr/>
        </p:nvSpPr>
        <p:spPr>
          <a:xfrm>
            <a:off x="8393494" y="2104189"/>
            <a:ext cx="1791451" cy="465058"/>
          </a:xfrm>
          <a:prstGeom prst="curvedDownArrow">
            <a:avLst>
              <a:gd name="adj1" fmla="val 50000"/>
              <a:gd name="adj2" fmla="val 132341"/>
              <a:gd name="adj3" fmla="val 16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7D5517-DB44-4B74-B9C9-B686A795725D}"/>
              </a:ext>
            </a:extLst>
          </p:cNvPr>
          <p:cNvSpPr/>
          <p:nvPr/>
        </p:nvSpPr>
        <p:spPr>
          <a:xfrm>
            <a:off x="5586671" y="1308924"/>
            <a:ext cx="1534642" cy="71058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sz="1400" b="1" dirty="0">
                <a:solidFill>
                  <a:schemeClr val="tx1"/>
                </a:solidFill>
              </a:rPr>
              <a:t>100 soles a una tasa de 8% (tasa pasiva).</a:t>
            </a:r>
            <a:endParaRPr lang="es-PE" sz="1400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2D6166-A711-481D-920B-3B9827840A8D}"/>
              </a:ext>
            </a:extLst>
          </p:cNvPr>
          <p:cNvSpPr/>
          <p:nvPr/>
        </p:nvSpPr>
        <p:spPr>
          <a:xfrm>
            <a:off x="8490199" y="1327167"/>
            <a:ext cx="1534642" cy="71058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sz="1400" b="1" dirty="0">
                <a:solidFill>
                  <a:schemeClr val="tx1"/>
                </a:solidFill>
              </a:rPr>
              <a:t>100 soles a una tasa de 15% (tasa activa).</a:t>
            </a:r>
            <a:endParaRPr lang="es-PE" sz="1400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7904FB-3CC9-44C4-B210-4DB7821C829E}"/>
              </a:ext>
            </a:extLst>
          </p:cNvPr>
          <p:cNvSpPr/>
          <p:nvPr/>
        </p:nvSpPr>
        <p:spPr>
          <a:xfrm>
            <a:off x="6930252" y="3794213"/>
            <a:ext cx="1894152" cy="71058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sz="1400" b="1" dirty="0">
                <a:solidFill>
                  <a:schemeClr val="tx1"/>
                </a:solidFill>
              </a:rPr>
              <a:t>Ganancias: 100*( Tasa activa – Tasa) pasiva = 100*(15%-8%)</a:t>
            </a:r>
            <a:endParaRPr lang="es-PE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87E4F558-8275-41A4-9069-23CC6DA3C8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8986562"/>
              </p:ext>
            </p:extLst>
          </p:nvPr>
        </p:nvGraphicFramePr>
        <p:xfrm>
          <a:off x="1303163" y="4575796"/>
          <a:ext cx="5378196" cy="1596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4" name="Cloud 23">
            <a:extLst>
              <a:ext uri="{FF2B5EF4-FFF2-40B4-BE49-F238E27FC236}">
                <a16:creationId xmlns:a16="http://schemas.microsoft.com/office/drawing/2014/main" id="{CE290A5B-480C-4384-9CA7-41CFEC1FDAEC}"/>
              </a:ext>
            </a:extLst>
          </p:cNvPr>
          <p:cNvSpPr/>
          <p:nvPr/>
        </p:nvSpPr>
        <p:spPr>
          <a:xfrm>
            <a:off x="2696062" y="572103"/>
            <a:ext cx="2592399" cy="1632309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dirty="0">
                <a:solidFill>
                  <a:schemeClr val="tx1"/>
                </a:solidFill>
              </a:rPr>
              <a:t>¿Cuáles son las razones por las que </a:t>
            </a:r>
            <a:r>
              <a:rPr lang="es-PE" sz="1400" b="1" dirty="0" err="1">
                <a:solidFill>
                  <a:schemeClr val="tx1"/>
                </a:solidFill>
              </a:rPr>
              <a:t>Mibanco</a:t>
            </a:r>
            <a:r>
              <a:rPr lang="es-PE" sz="1400" b="1" dirty="0">
                <a:solidFill>
                  <a:schemeClr val="tx1"/>
                </a:solidFill>
              </a:rPr>
              <a:t> busca promover el ahorro entre sus clientes?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AEE8E3-97F7-4DBC-BA50-554E9737A25D}"/>
              </a:ext>
            </a:extLst>
          </p:cNvPr>
          <p:cNvSpPr/>
          <p:nvPr/>
        </p:nvSpPr>
        <p:spPr>
          <a:xfrm>
            <a:off x="2696062" y="1591672"/>
            <a:ext cx="100610" cy="10376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400" b="1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6B2BFA-025D-4749-9411-173233EE9439}"/>
              </a:ext>
            </a:extLst>
          </p:cNvPr>
          <p:cNvSpPr/>
          <p:nvPr/>
        </p:nvSpPr>
        <p:spPr>
          <a:xfrm>
            <a:off x="2572306" y="1666351"/>
            <a:ext cx="100610" cy="10376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400" b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BC7976-6F62-4F85-917C-A72316585A95}"/>
              </a:ext>
            </a:extLst>
          </p:cNvPr>
          <p:cNvSpPr/>
          <p:nvPr/>
        </p:nvSpPr>
        <p:spPr>
          <a:xfrm>
            <a:off x="2457075" y="1750350"/>
            <a:ext cx="100610" cy="10376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400" b="1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F4DB1E-BD43-4E90-940F-AC9D27A0666E}"/>
              </a:ext>
            </a:extLst>
          </p:cNvPr>
          <p:cNvSpPr/>
          <p:nvPr/>
        </p:nvSpPr>
        <p:spPr>
          <a:xfrm>
            <a:off x="8981440" y="450645"/>
            <a:ext cx="3134050" cy="477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Contexto</a:t>
            </a:r>
            <a:endParaRPr lang="en-US" sz="3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CC62670-EB92-4E9D-AF54-DA6FF12C9416}"/>
              </a:ext>
            </a:extLst>
          </p:cNvPr>
          <p:cNvSpPr/>
          <p:nvPr/>
        </p:nvSpPr>
        <p:spPr>
          <a:xfrm>
            <a:off x="9037340" y="4679966"/>
            <a:ext cx="2534869" cy="153114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7620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32" name="CuadroTexto 16">
            <a:extLst>
              <a:ext uri="{FF2B5EF4-FFF2-40B4-BE49-F238E27FC236}">
                <a16:creationId xmlns:a16="http://schemas.microsoft.com/office/drawing/2014/main" id="{1A984477-3D1B-4D2A-B836-A90633484C2D}"/>
              </a:ext>
            </a:extLst>
          </p:cNvPr>
          <p:cNvSpPr txBox="1"/>
          <p:nvPr/>
        </p:nvSpPr>
        <p:spPr>
          <a:xfrm>
            <a:off x="9207430" y="4849196"/>
            <a:ext cx="219468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 b="1" dirty="0">
                <a:solidFill>
                  <a:schemeClr val="bg1"/>
                </a:solidFill>
              </a:rPr>
              <a:t>Objetivo:</a:t>
            </a:r>
            <a:r>
              <a:rPr lang="es-419" dirty="0">
                <a:solidFill>
                  <a:schemeClr val="bg1"/>
                </a:solidFill>
              </a:rPr>
              <a:t> Incrementar el saldo depósitos, número de clientes.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0D6C4-72F9-4124-B0D1-55DBAC8859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292" b="96168" l="6632" r="89878">
                        <a14:foregroundMark x1="14834" y1="16788" x2="14834" y2="16788"/>
                        <a14:foregroundMark x1="16056" y1="10219" x2="16056" y2="10219"/>
                        <a14:foregroundMark x1="10995" y1="5292" x2="10995" y2="5292"/>
                        <a14:foregroundMark x1="6806" y1="14051" x2="6806" y2="14051"/>
                        <a14:foregroundMark x1="89354" y1="48358" x2="89354" y2="48358"/>
                        <a14:foregroundMark x1="45201" y1="91606" x2="45201" y2="91606"/>
                        <a14:foregroundMark x1="48866" y1="96168" x2="48866" y2="961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06108" y="4584721"/>
            <a:ext cx="726206" cy="694522"/>
          </a:xfrm>
          <a:prstGeom prst="rect">
            <a:avLst/>
          </a:prstGeom>
        </p:spPr>
      </p:pic>
      <p:pic>
        <p:nvPicPr>
          <p:cNvPr id="38" name="Picture 37" descr="A cartoon of a person with her hand on her chin&#10;&#10;Description automatically generated">
            <a:extLst>
              <a:ext uri="{FF2B5EF4-FFF2-40B4-BE49-F238E27FC236}">
                <a16:creationId xmlns:a16="http://schemas.microsoft.com/office/drawing/2014/main" id="{6AA3017D-A1CE-E6FA-6647-F8A4E751374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4476" y="1882203"/>
            <a:ext cx="2081842" cy="2489746"/>
          </a:xfrm>
          <a:prstGeom prst="rect">
            <a:avLst/>
          </a:prstGeom>
        </p:spPr>
      </p:pic>
      <p:pic>
        <p:nvPicPr>
          <p:cNvPr id="2" name="Graphic 37" descr="Connections with solid fill">
            <a:extLst>
              <a:ext uri="{FF2B5EF4-FFF2-40B4-BE49-F238E27FC236}">
                <a16:creationId xmlns:a16="http://schemas.microsoft.com/office/drawing/2014/main" id="{E9A28E16-3EF1-4BAB-BEBE-765FA6162E3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2181" y="1290012"/>
            <a:ext cx="914400" cy="914400"/>
          </a:xfrm>
          <a:prstGeom prst="rect">
            <a:avLst/>
          </a:prstGeom>
        </p:spPr>
      </p:pic>
      <p:pic>
        <p:nvPicPr>
          <p:cNvPr id="39" name="Graphic 38" descr="Business Growth with solid fill">
            <a:extLst>
              <a:ext uri="{FF2B5EF4-FFF2-40B4-BE49-F238E27FC236}">
                <a16:creationId xmlns:a16="http://schemas.microsoft.com/office/drawing/2014/main" id="{64DA3DAF-D5BD-4712-84D4-2148FBB10C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7029" y="2305157"/>
            <a:ext cx="779852" cy="779852"/>
          </a:xfrm>
          <a:prstGeom prst="rect">
            <a:avLst/>
          </a:prstGeom>
        </p:spPr>
      </p:pic>
      <p:pic>
        <p:nvPicPr>
          <p:cNvPr id="40" name="Graphic 39" descr="Research with solid fill">
            <a:extLst>
              <a:ext uri="{FF2B5EF4-FFF2-40B4-BE49-F238E27FC236}">
                <a16:creationId xmlns:a16="http://schemas.microsoft.com/office/drawing/2014/main" id="{733FDE45-776D-40CA-B4AC-9B56E93701F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3162" y="3319826"/>
            <a:ext cx="710585" cy="710585"/>
          </a:xfrm>
          <a:prstGeom prst="rect">
            <a:avLst/>
          </a:prstGeom>
        </p:spPr>
      </p:pic>
      <p:pic>
        <p:nvPicPr>
          <p:cNvPr id="41" name="Graphic 40" descr="Bullseye with solid fill">
            <a:extLst>
              <a:ext uri="{FF2B5EF4-FFF2-40B4-BE49-F238E27FC236}">
                <a16:creationId xmlns:a16="http://schemas.microsoft.com/office/drawing/2014/main" id="{D6356774-5329-4DE0-8309-E6E7990C19E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80749" y="5312387"/>
            <a:ext cx="710585" cy="710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78CDC-FBF4-4377-A04D-51A3FC97F02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t="7809"/>
          <a:stretch/>
        </p:blipFill>
        <p:spPr>
          <a:xfrm>
            <a:off x="2471667" y="3698633"/>
            <a:ext cx="312563" cy="15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8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C2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7574EE-B47A-8238-C146-AAFD5E363490}"/>
              </a:ext>
            </a:extLst>
          </p:cNvPr>
          <p:cNvSpPr/>
          <p:nvPr/>
        </p:nvSpPr>
        <p:spPr>
          <a:xfrm>
            <a:off x="342891" y="368059"/>
            <a:ext cx="11485418" cy="6160077"/>
          </a:xfrm>
          <a:prstGeom prst="roundRect">
            <a:avLst>
              <a:gd name="adj" fmla="val 6352"/>
            </a:avLst>
          </a:prstGeom>
          <a:solidFill>
            <a:srgbClr val="DEF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CD6AA5-82B8-7903-7A6A-B934E2426CD7}"/>
              </a:ext>
            </a:extLst>
          </p:cNvPr>
          <p:cNvSpPr/>
          <p:nvPr/>
        </p:nvSpPr>
        <p:spPr>
          <a:xfrm>
            <a:off x="343633" y="340405"/>
            <a:ext cx="855518" cy="6177190"/>
          </a:xfrm>
          <a:custGeom>
            <a:avLst/>
            <a:gdLst>
              <a:gd name="connsiteX0" fmla="*/ 412172 w 855518"/>
              <a:gd name="connsiteY0" fmla="*/ 0 h 6160078"/>
              <a:gd name="connsiteX1" fmla="*/ 855518 w 855518"/>
              <a:gd name="connsiteY1" fmla="*/ 0 h 6160078"/>
              <a:gd name="connsiteX2" fmla="*/ 855518 w 855518"/>
              <a:gd name="connsiteY2" fmla="*/ 6160077 h 6160078"/>
              <a:gd name="connsiteX3" fmla="*/ 437576 w 855518"/>
              <a:gd name="connsiteY3" fmla="*/ 6160077 h 6160078"/>
              <a:gd name="connsiteX4" fmla="*/ 437571 w 855518"/>
              <a:gd name="connsiteY4" fmla="*/ 6160078 h 6160078"/>
              <a:gd name="connsiteX5" fmla="*/ 386774 w 855518"/>
              <a:gd name="connsiteY5" fmla="*/ 6160078 h 6160078"/>
              <a:gd name="connsiteX6" fmla="*/ 0 w 855518"/>
              <a:gd name="connsiteY6" fmla="*/ 5773304 h 6160078"/>
              <a:gd name="connsiteX7" fmla="*/ 0 w 855518"/>
              <a:gd name="connsiteY7" fmla="*/ 386775 h 6160078"/>
              <a:gd name="connsiteX8" fmla="*/ 386774 w 855518"/>
              <a:gd name="connsiteY8" fmla="*/ 1 h 6160078"/>
              <a:gd name="connsiteX9" fmla="*/ 412172 w 855518"/>
              <a:gd name="connsiteY9" fmla="*/ 1 h 616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5518" h="6160078">
                <a:moveTo>
                  <a:pt x="412172" y="0"/>
                </a:moveTo>
                <a:lnTo>
                  <a:pt x="855518" y="0"/>
                </a:lnTo>
                <a:lnTo>
                  <a:pt x="855518" y="6160077"/>
                </a:lnTo>
                <a:lnTo>
                  <a:pt x="437576" y="6160077"/>
                </a:lnTo>
                <a:lnTo>
                  <a:pt x="437571" y="6160078"/>
                </a:lnTo>
                <a:lnTo>
                  <a:pt x="386774" y="6160078"/>
                </a:lnTo>
                <a:cubicBezTo>
                  <a:pt x="173165" y="6160078"/>
                  <a:pt x="0" y="5986913"/>
                  <a:pt x="0" y="5773304"/>
                </a:cubicBezTo>
                <a:lnTo>
                  <a:pt x="0" y="386775"/>
                </a:lnTo>
                <a:cubicBezTo>
                  <a:pt x="0" y="173166"/>
                  <a:pt x="173165" y="1"/>
                  <a:pt x="386774" y="1"/>
                </a:cubicBezTo>
                <a:lnTo>
                  <a:pt x="412172" y="1"/>
                </a:lnTo>
                <a:close/>
              </a:path>
            </a:pathLst>
          </a:custGeom>
          <a:solidFill>
            <a:srgbClr val="05A4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4B6699E-9014-438B-493E-21263900DBAC}"/>
              </a:ext>
            </a:extLst>
          </p:cNvPr>
          <p:cNvSpPr/>
          <p:nvPr/>
        </p:nvSpPr>
        <p:spPr>
          <a:xfrm>
            <a:off x="744415" y="349087"/>
            <a:ext cx="11103952" cy="710585"/>
          </a:xfrm>
          <a:custGeom>
            <a:avLst/>
            <a:gdLst>
              <a:gd name="connsiteX0" fmla="*/ 371044 w 11062855"/>
              <a:gd name="connsiteY0" fmla="*/ 0 h 731698"/>
              <a:gd name="connsiteX1" fmla="*/ 10697006 w 11062855"/>
              <a:gd name="connsiteY1" fmla="*/ 0 h 731698"/>
              <a:gd name="connsiteX2" fmla="*/ 11062855 w 11062855"/>
              <a:gd name="connsiteY2" fmla="*/ 365849 h 731698"/>
              <a:gd name="connsiteX3" fmla="*/ 11062854 w 11062855"/>
              <a:gd name="connsiteY3" fmla="*/ 365849 h 731698"/>
              <a:gd name="connsiteX4" fmla="*/ 11062854 w 11062855"/>
              <a:gd name="connsiteY4" fmla="*/ 731697 h 731698"/>
              <a:gd name="connsiteX5" fmla="*/ 10697015 w 11062855"/>
              <a:gd name="connsiteY5" fmla="*/ 731697 h 731698"/>
              <a:gd name="connsiteX6" fmla="*/ 10697005 w 11062855"/>
              <a:gd name="connsiteY6" fmla="*/ 731698 h 731698"/>
              <a:gd name="connsiteX7" fmla="*/ 371044 w 11062855"/>
              <a:gd name="connsiteY7" fmla="*/ 731697 h 731698"/>
              <a:gd name="connsiteX8" fmla="*/ 0 w 11062855"/>
              <a:gd name="connsiteY8" fmla="*/ 731697 h 731698"/>
              <a:gd name="connsiteX9" fmla="*/ 0 w 11062855"/>
              <a:gd name="connsiteY9" fmla="*/ 365848 h 731698"/>
              <a:gd name="connsiteX10" fmla="*/ 5195 w 11062855"/>
              <a:gd name="connsiteY10" fmla="*/ 365848 h 731698"/>
              <a:gd name="connsiteX11" fmla="*/ 5195 w 11062855"/>
              <a:gd name="connsiteY11" fmla="*/ 365848 h 731698"/>
              <a:gd name="connsiteX12" fmla="*/ 33945 w 11062855"/>
              <a:gd name="connsiteY12" fmla="*/ 223444 h 731698"/>
              <a:gd name="connsiteX13" fmla="*/ 371044 w 11062855"/>
              <a:gd name="connsiteY13" fmla="*/ 0 h 731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62855" h="731698">
                <a:moveTo>
                  <a:pt x="371044" y="0"/>
                </a:moveTo>
                <a:lnTo>
                  <a:pt x="10697006" y="0"/>
                </a:lnTo>
                <a:cubicBezTo>
                  <a:pt x="10899059" y="0"/>
                  <a:pt x="11062855" y="163796"/>
                  <a:pt x="11062855" y="365849"/>
                </a:cubicBezTo>
                <a:lnTo>
                  <a:pt x="11062854" y="365849"/>
                </a:lnTo>
                <a:lnTo>
                  <a:pt x="11062854" y="731697"/>
                </a:lnTo>
                <a:lnTo>
                  <a:pt x="10697015" y="731697"/>
                </a:lnTo>
                <a:lnTo>
                  <a:pt x="10697005" y="731698"/>
                </a:lnTo>
                <a:lnTo>
                  <a:pt x="371044" y="731697"/>
                </a:lnTo>
                <a:lnTo>
                  <a:pt x="0" y="731697"/>
                </a:lnTo>
                <a:lnTo>
                  <a:pt x="0" y="365848"/>
                </a:lnTo>
                <a:lnTo>
                  <a:pt x="5195" y="365848"/>
                </a:lnTo>
                <a:lnTo>
                  <a:pt x="5195" y="365848"/>
                </a:lnTo>
                <a:lnTo>
                  <a:pt x="33945" y="223444"/>
                </a:lnTo>
                <a:cubicBezTo>
                  <a:pt x="89484" y="92135"/>
                  <a:pt x="219504" y="0"/>
                  <a:pt x="371044" y="0"/>
                </a:cubicBezTo>
                <a:close/>
              </a:path>
            </a:pathLst>
          </a:custGeom>
          <a:solidFill>
            <a:srgbClr val="05A4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7" name="Freeform: Shape 1026">
            <a:extLst>
              <a:ext uri="{FF2B5EF4-FFF2-40B4-BE49-F238E27FC236}">
                <a16:creationId xmlns:a16="http://schemas.microsoft.com/office/drawing/2014/main" id="{34F7A8A5-DBF0-E1CB-D3D8-199856201B54}"/>
              </a:ext>
            </a:extLst>
          </p:cNvPr>
          <p:cNvSpPr/>
          <p:nvPr/>
        </p:nvSpPr>
        <p:spPr>
          <a:xfrm rot="5400000" flipH="1">
            <a:off x="911183" y="2582011"/>
            <a:ext cx="917488" cy="341553"/>
          </a:xfrm>
          <a:custGeom>
            <a:avLst/>
            <a:gdLst>
              <a:gd name="connsiteX0" fmla="*/ 0 w 1979130"/>
              <a:gd name="connsiteY0" fmla="*/ 1346204 h 1346204"/>
              <a:gd name="connsiteX1" fmla="*/ 989565 w 1979130"/>
              <a:gd name="connsiteY1" fmla="*/ 1346204 h 1346204"/>
              <a:gd name="connsiteX2" fmla="*/ 989565 w 1979130"/>
              <a:gd name="connsiteY2" fmla="*/ 1346202 h 1346204"/>
              <a:gd name="connsiteX3" fmla="*/ 1979130 w 1979130"/>
              <a:gd name="connsiteY3" fmla="*/ 1346202 h 1346204"/>
              <a:gd name="connsiteX4" fmla="*/ 989565 w 1979130"/>
              <a:gd name="connsiteY4" fmla="*/ 0 h 1346204"/>
              <a:gd name="connsiteX5" fmla="*/ 989565 w 1979130"/>
              <a:gd name="connsiteY5" fmla="*/ 2 h 1346204"/>
              <a:gd name="connsiteX6" fmla="*/ 0 w 1979130"/>
              <a:gd name="connsiteY6" fmla="*/ 1346204 h 134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30" h="1346204">
                <a:moveTo>
                  <a:pt x="0" y="1346204"/>
                </a:moveTo>
                <a:lnTo>
                  <a:pt x="989565" y="1346204"/>
                </a:lnTo>
                <a:lnTo>
                  <a:pt x="989565" y="1346202"/>
                </a:lnTo>
                <a:lnTo>
                  <a:pt x="1979130" y="1346202"/>
                </a:lnTo>
                <a:cubicBezTo>
                  <a:pt x="1446075" y="897468"/>
                  <a:pt x="1409907" y="51179"/>
                  <a:pt x="989565" y="0"/>
                </a:cubicBezTo>
                <a:lnTo>
                  <a:pt x="989565" y="2"/>
                </a:lnTo>
                <a:cubicBezTo>
                  <a:pt x="569223" y="51181"/>
                  <a:pt x="533055" y="897470"/>
                  <a:pt x="0" y="1346204"/>
                </a:cubicBezTo>
                <a:close/>
              </a:path>
            </a:pathLst>
          </a:custGeom>
          <a:solidFill>
            <a:srgbClr val="05A4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US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69" name="Graphic 1068" descr="Supply And Demand with solid fill">
            <a:extLst>
              <a:ext uri="{FF2B5EF4-FFF2-40B4-BE49-F238E27FC236}">
                <a16:creationId xmlns:a16="http://schemas.microsoft.com/office/drawing/2014/main" id="{ED1EBE57-D52E-247F-F80E-EA2666D9D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29" y="4298319"/>
            <a:ext cx="710585" cy="710585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4D6E05C-B06C-4208-AFF5-618356BEB1DB}"/>
              </a:ext>
            </a:extLst>
          </p:cNvPr>
          <p:cNvSpPr/>
          <p:nvPr/>
        </p:nvSpPr>
        <p:spPr>
          <a:xfrm>
            <a:off x="1652869" y="1242239"/>
            <a:ext cx="2904465" cy="5121105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751B878-E975-417E-98F1-E69F41E7E7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65" t="6713" r="4721"/>
          <a:stretch/>
        </p:blipFill>
        <p:spPr>
          <a:xfrm>
            <a:off x="2022333" y="2775906"/>
            <a:ext cx="1959767" cy="109293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DFD7049-A92B-4FDE-8D18-2D23487D0AEE}"/>
              </a:ext>
            </a:extLst>
          </p:cNvPr>
          <p:cNvSpPr txBox="1"/>
          <p:nvPr/>
        </p:nvSpPr>
        <p:spPr>
          <a:xfrm>
            <a:off x="1962958" y="1644439"/>
            <a:ext cx="2162580" cy="400110"/>
          </a:xfrm>
          <a:prstGeom prst="rect">
            <a:avLst/>
          </a:prstGeom>
          <a:gradFill rotWithShape="0">
            <a:gsLst>
              <a:gs pos="0">
                <a:srgbClr val="05A44B">
                  <a:hueOff val="0"/>
                  <a:satOff val="0"/>
                  <a:lumOff val="0"/>
                  <a:alphaOff val="0"/>
                  <a:lumMod val="110000"/>
                  <a:satMod val="105000"/>
                  <a:tint val="67000"/>
                </a:srgbClr>
              </a:gs>
              <a:gs pos="50000">
                <a:srgbClr val="05A44B">
                  <a:hueOff val="0"/>
                  <a:satOff val="0"/>
                  <a:lumOff val="0"/>
                  <a:alphaOff val="0"/>
                  <a:lumMod val="105000"/>
                  <a:satMod val="103000"/>
                  <a:tint val="73000"/>
                </a:srgbClr>
              </a:gs>
              <a:gs pos="100000">
                <a:srgbClr val="05A44B">
                  <a:hueOff val="0"/>
                  <a:satOff val="0"/>
                  <a:lumOff val="0"/>
                  <a:alphaOff val="0"/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12700" tIns="12700" rIns="12700" bIns="12700" numCol="1" spcCol="1270" anchor="ctr" anchorCtr="0">
            <a:noAutofit/>
          </a:bodyPr>
          <a:lstStyle>
            <a:lvl1pPr>
              <a:defRPr sz="2000" b="1"/>
            </a:lvl1pPr>
          </a:lstStyle>
          <a:p>
            <a:pPr algn="ctr"/>
            <a:r>
              <a:rPr lang="es-PA" dirty="0"/>
              <a:t>Población objetivo</a:t>
            </a:r>
            <a:endParaRPr lang="es-P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99DEC5-F73C-422D-A633-A8ED31705B07}"/>
              </a:ext>
            </a:extLst>
          </p:cNvPr>
          <p:cNvSpPr txBox="1"/>
          <p:nvPr/>
        </p:nvSpPr>
        <p:spPr>
          <a:xfrm>
            <a:off x="2427111" y="2133055"/>
            <a:ext cx="1234274" cy="581800"/>
          </a:xfrm>
          <a:prstGeom prst="rect">
            <a:avLst/>
          </a:prstGeom>
          <a:gradFill rotWithShape="0">
            <a:gsLst>
              <a:gs pos="0">
                <a:srgbClr val="FCF407">
                  <a:hueOff val="0"/>
                  <a:satOff val="0"/>
                  <a:lumOff val="0"/>
                  <a:alphaOff val="0"/>
                  <a:lumMod val="110000"/>
                  <a:satMod val="105000"/>
                  <a:tint val="67000"/>
                </a:srgbClr>
              </a:gs>
              <a:gs pos="50000">
                <a:srgbClr val="FCF407">
                  <a:hueOff val="0"/>
                  <a:satOff val="0"/>
                  <a:lumOff val="0"/>
                  <a:alphaOff val="0"/>
                  <a:lumMod val="105000"/>
                  <a:satMod val="103000"/>
                  <a:tint val="73000"/>
                </a:srgbClr>
              </a:gs>
              <a:gs pos="100000">
                <a:srgbClr val="FCF407">
                  <a:hueOff val="0"/>
                  <a:satOff val="0"/>
                  <a:lumOff val="0"/>
                  <a:alphaOff val="0"/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8890" tIns="8890" rIns="8890" bIns="8890" numCol="1" spcCol="1270" anchor="ctr" anchorCtr="0">
            <a:noAutofit/>
          </a:bodyPr>
          <a:lstStyle>
            <a:lvl1pPr>
              <a:defRPr sz="1400" b="1" i="0"/>
            </a:lvl1pPr>
          </a:lstStyle>
          <a:p>
            <a:pPr algn="ctr"/>
            <a:r>
              <a:rPr lang="es-PA" sz="1100" b="0" dirty="0"/>
              <a:t>Emprendedores y emprendedoras informales.</a:t>
            </a:r>
            <a:endParaRPr lang="es-PE" sz="1100" b="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9610760-75A3-40F4-84ED-A517F3F47013}"/>
              </a:ext>
            </a:extLst>
          </p:cNvPr>
          <p:cNvSpPr/>
          <p:nvPr/>
        </p:nvSpPr>
        <p:spPr>
          <a:xfrm>
            <a:off x="1795598" y="4269367"/>
            <a:ext cx="2624146" cy="1654680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40A6529-568E-4ABE-A90D-D0059E758FE7}"/>
              </a:ext>
            </a:extLst>
          </p:cNvPr>
          <p:cNvSpPr/>
          <p:nvPr/>
        </p:nvSpPr>
        <p:spPr>
          <a:xfrm>
            <a:off x="4744598" y="1150620"/>
            <a:ext cx="6904804" cy="5219700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89B567-A713-471A-BCFB-D698D871A1DE}"/>
              </a:ext>
            </a:extLst>
          </p:cNvPr>
          <p:cNvSpPr txBox="1"/>
          <p:nvPr/>
        </p:nvSpPr>
        <p:spPr>
          <a:xfrm>
            <a:off x="7614577" y="1246971"/>
            <a:ext cx="1315308" cy="299469"/>
          </a:xfrm>
          <a:prstGeom prst="rect">
            <a:avLst/>
          </a:prstGeom>
          <a:gradFill rotWithShape="0">
            <a:gsLst>
              <a:gs pos="0">
                <a:srgbClr val="05A44B">
                  <a:hueOff val="0"/>
                  <a:satOff val="0"/>
                  <a:lumOff val="0"/>
                  <a:alphaOff val="0"/>
                  <a:lumMod val="110000"/>
                  <a:satMod val="105000"/>
                  <a:tint val="67000"/>
                </a:srgbClr>
              </a:gs>
              <a:gs pos="50000">
                <a:srgbClr val="05A44B">
                  <a:hueOff val="0"/>
                  <a:satOff val="0"/>
                  <a:lumOff val="0"/>
                  <a:alphaOff val="0"/>
                  <a:lumMod val="105000"/>
                  <a:satMod val="103000"/>
                  <a:tint val="73000"/>
                </a:srgbClr>
              </a:gs>
              <a:gs pos="100000">
                <a:srgbClr val="05A44B">
                  <a:hueOff val="0"/>
                  <a:satOff val="0"/>
                  <a:lumOff val="0"/>
                  <a:alphaOff val="0"/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12700" tIns="12700" rIns="12700" bIns="12700" numCol="1" spcCol="1270" anchor="ctr" anchorCtr="0">
            <a:noAutofit/>
          </a:bodyPr>
          <a:lstStyle>
            <a:lvl1pPr>
              <a:defRPr sz="2000" b="1"/>
            </a:lvl1pPr>
          </a:lstStyle>
          <a:p>
            <a:pPr algn="ctr"/>
            <a:r>
              <a:rPr lang="es-PA" dirty="0"/>
              <a:t>Variables</a:t>
            </a:r>
            <a:endParaRPr lang="es-PE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B1CA49-BC24-473B-8A3A-CE1033B8ED47}"/>
              </a:ext>
            </a:extLst>
          </p:cNvPr>
          <p:cNvSpPr txBox="1"/>
          <p:nvPr/>
        </p:nvSpPr>
        <p:spPr>
          <a:xfrm>
            <a:off x="5301707" y="1729740"/>
            <a:ext cx="822018" cy="260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A" sz="1100" b="1" dirty="0"/>
              <a:t>Customers</a:t>
            </a:r>
            <a:endParaRPr lang="es-PE" sz="1100" b="1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5B9D0D1-C5AE-43F4-A1B9-69EF5DB752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100" t="335" r="-1851" b="-607"/>
          <a:stretch/>
        </p:blipFill>
        <p:spPr>
          <a:xfrm>
            <a:off x="5301708" y="1936820"/>
            <a:ext cx="822018" cy="591787"/>
          </a:xfrm>
          <a:prstGeom prst="flowChartAlternateProcess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CC6687B-8407-4AE1-8383-0EA4E1B62B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100" t="335" r="-1851" b="-607"/>
          <a:stretch/>
        </p:blipFill>
        <p:spPr>
          <a:xfrm>
            <a:off x="5301707" y="2728343"/>
            <a:ext cx="822019" cy="591788"/>
          </a:xfrm>
          <a:prstGeom prst="flowChartAlternateProcess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214CA56-BB51-4D11-BF7D-52FF260E19EF}"/>
              </a:ext>
            </a:extLst>
          </p:cNvPr>
          <p:cNvSpPr txBox="1"/>
          <p:nvPr/>
        </p:nvSpPr>
        <p:spPr>
          <a:xfrm>
            <a:off x="5235081" y="2516990"/>
            <a:ext cx="822018" cy="2609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r>
              <a:rPr lang="es-PE" dirty="0"/>
              <a:t>Balances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5F8E19-41B7-4575-8BF9-DA5536D1DD18}"/>
              </a:ext>
            </a:extLst>
          </p:cNvPr>
          <p:cNvSpPr txBox="1"/>
          <p:nvPr/>
        </p:nvSpPr>
        <p:spPr>
          <a:xfrm>
            <a:off x="6088192" y="2426076"/>
            <a:ext cx="757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r>
              <a:rPr lang="es-PE" sz="1600" dirty="0"/>
              <a:t>Tablas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E40FD50-EECF-41B9-987D-E05E8CE51B3B}"/>
              </a:ext>
            </a:extLst>
          </p:cNvPr>
          <p:cNvSpPr/>
          <p:nvPr/>
        </p:nvSpPr>
        <p:spPr>
          <a:xfrm>
            <a:off x="5099731" y="1729740"/>
            <a:ext cx="1633600" cy="1651967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0BC53EB-707E-427B-87BA-5FD23E9F79B4}"/>
              </a:ext>
            </a:extLst>
          </p:cNvPr>
          <p:cNvSpPr/>
          <p:nvPr/>
        </p:nvSpPr>
        <p:spPr>
          <a:xfrm>
            <a:off x="7298972" y="1710112"/>
            <a:ext cx="1745233" cy="1651967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F5F557B-1E09-4CA1-B8D7-0BBF6EE81987}"/>
              </a:ext>
            </a:extLst>
          </p:cNvPr>
          <p:cNvSpPr/>
          <p:nvPr/>
        </p:nvSpPr>
        <p:spPr>
          <a:xfrm>
            <a:off x="6800213" y="2393186"/>
            <a:ext cx="353953" cy="442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A7BE964-694C-4929-B097-D65F14EF5B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100" t="335" r="-1851" b="-607"/>
          <a:stretch/>
        </p:blipFill>
        <p:spPr>
          <a:xfrm>
            <a:off x="7411721" y="2006271"/>
            <a:ext cx="633605" cy="456145"/>
          </a:xfrm>
          <a:prstGeom prst="flowChartAlternateProcess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0100136-33D8-457D-AFB7-690626FB276E}"/>
              </a:ext>
            </a:extLst>
          </p:cNvPr>
          <p:cNvSpPr txBox="1"/>
          <p:nvPr/>
        </p:nvSpPr>
        <p:spPr>
          <a:xfrm>
            <a:off x="7364283" y="1782179"/>
            <a:ext cx="822018" cy="2609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r>
              <a:rPr lang="es-PE" dirty="0"/>
              <a:t>Balances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0F1CE6-5AE5-44B8-A936-27D5CBA28BF5}"/>
              </a:ext>
            </a:extLst>
          </p:cNvPr>
          <p:cNvSpPr txBox="1"/>
          <p:nvPr/>
        </p:nvSpPr>
        <p:spPr>
          <a:xfrm>
            <a:off x="8092762" y="2201564"/>
            <a:ext cx="95144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A" sz="1100" b="1" dirty="0"/>
              <a:t>Construimos 668 variables a partir de la tabla balances.</a:t>
            </a:r>
            <a:endParaRPr lang="es-PE" sz="1100" b="1" dirty="0"/>
          </a:p>
        </p:txBody>
      </p:sp>
      <p:pic>
        <p:nvPicPr>
          <p:cNvPr id="49" name="Picture 7" descr="Ilustración de dibujos animados de un trabajador de la construcción |  Cartoon illustration, Cartoon, Cartoon images">
            <a:extLst>
              <a:ext uri="{FF2B5EF4-FFF2-40B4-BE49-F238E27FC236}">
                <a16:creationId xmlns:a16="http://schemas.microsoft.com/office/drawing/2014/main" id="{63815A86-C37E-447A-BCB7-8672707A5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6094" l="9594" r="95846">
                        <a14:foregroundMark x1="40257" y1="19141" x2="40257" y2="19141"/>
                        <a14:foregroundMark x1="47577" y1="20410" x2="47577" y2="20410"/>
                        <a14:foregroundMark x1="46291" y1="18262" x2="46291" y2="18262"/>
                        <a14:foregroundMark x1="41345" y1="18555" x2="41345" y2="18555"/>
                        <a14:foregroundMark x1="41642" y1="20703" x2="41642" y2="20703"/>
                        <a14:foregroundMark x1="38971" y1="1758" x2="38971" y2="1758"/>
                        <a14:foregroundMark x1="46291" y1="29785" x2="46291" y2="29785"/>
                        <a14:foregroundMark x1="17507" y1="79004" x2="17507" y2="79004"/>
                        <a14:foregroundMark x1="33234" y1="91895" x2="33234" y2="91895"/>
                        <a14:foregroundMark x1="35114" y1="96191" x2="35114" y2="96191"/>
                        <a14:foregroundMark x1="92285" y1="23340" x2="92285" y2="23340"/>
                        <a14:foregroundMark x1="95846" y1="26074" x2="95846" y2="26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531" y="2728122"/>
            <a:ext cx="522454" cy="52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55C818E-C576-4AB0-A0FB-1B258A548AE2}"/>
              </a:ext>
            </a:extLst>
          </p:cNvPr>
          <p:cNvSpPr/>
          <p:nvPr/>
        </p:nvSpPr>
        <p:spPr>
          <a:xfrm>
            <a:off x="9590034" y="1709442"/>
            <a:ext cx="1745233" cy="1651967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07187341-E3DD-4A1E-B43A-CE4DB6EB6993}"/>
              </a:ext>
            </a:extLst>
          </p:cNvPr>
          <p:cNvSpPr/>
          <p:nvPr/>
        </p:nvSpPr>
        <p:spPr>
          <a:xfrm>
            <a:off x="9224359" y="2314426"/>
            <a:ext cx="353953" cy="442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716667-114C-4638-BBBA-777CCC596000}"/>
              </a:ext>
            </a:extLst>
          </p:cNvPr>
          <p:cNvSpPr txBox="1"/>
          <p:nvPr/>
        </p:nvSpPr>
        <p:spPr>
          <a:xfrm>
            <a:off x="9573941" y="1797055"/>
            <a:ext cx="17613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100" b="1" dirty="0"/>
              <a:t>Juntamos las variables creadas en la tabla balances y curstomers para seleccionarlas mediante “Boruta random forest”. </a:t>
            </a:r>
            <a:endParaRPr lang="es-PE" sz="1100" b="1" dirty="0"/>
          </a:p>
        </p:txBody>
      </p:sp>
      <p:pic>
        <p:nvPicPr>
          <p:cNvPr id="53" name="Picture 9" descr="EDL Los Vélez">
            <a:extLst>
              <a:ext uri="{FF2B5EF4-FFF2-40B4-BE49-F238E27FC236}">
                <a16:creationId xmlns:a16="http://schemas.microsoft.com/office/drawing/2014/main" id="{F32D25BE-7265-47C4-8F25-E9C00CB4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362" b="94894" l="9537" r="97275">
                        <a14:foregroundMark x1="76022" y1="87234" x2="76022" y2="87234"/>
                        <a14:foregroundMark x1="54496" y1="94894" x2="54496" y2="94894"/>
                        <a14:foregroundMark x1="94278" y1="80426" x2="94278" y2="80426"/>
                        <a14:foregroundMark x1="97275" y1="81702" x2="97275" y2="81702"/>
                        <a14:foregroundMark x1="52044" y1="55745" x2="52044" y2="55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176" y="2702747"/>
            <a:ext cx="892925" cy="57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A7C30B7-343B-45D2-A06D-33C46EA7C18A}"/>
              </a:ext>
            </a:extLst>
          </p:cNvPr>
          <p:cNvSpPr/>
          <p:nvPr/>
        </p:nvSpPr>
        <p:spPr>
          <a:xfrm>
            <a:off x="4970035" y="3491546"/>
            <a:ext cx="6508430" cy="2729853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44407B8-C8DE-4BEC-A3A4-ACE3D0AE1163}"/>
              </a:ext>
            </a:extLst>
          </p:cNvPr>
          <p:cNvCxnSpPr>
            <a:cxnSpLocks/>
          </p:cNvCxnSpPr>
          <p:nvPr/>
        </p:nvCxnSpPr>
        <p:spPr>
          <a:xfrm flipH="1">
            <a:off x="8168907" y="3652220"/>
            <a:ext cx="14111" cy="2647592"/>
          </a:xfrm>
          <a:prstGeom prst="line">
            <a:avLst/>
          </a:prstGeom>
          <a:ln w="38100">
            <a:solidFill>
              <a:srgbClr val="05A44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8054AB46-7CF1-4CB9-8CB8-18001AEF91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7643" y="3558264"/>
            <a:ext cx="3013375" cy="2519552"/>
          </a:xfrm>
          <a:prstGeom prst="round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6E2E858-8692-4C1F-8297-19F98B0A87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8697" y="3560415"/>
            <a:ext cx="3201596" cy="2533496"/>
          </a:xfrm>
          <a:prstGeom prst="round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B86E97FC-30FD-4151-8592-9B74A6C149A4}"/>
              </a:ext>
            </a:extLst>
          </p:cNvPr>
          <p:cNvSpPr/>
          <p:nvPr/>
        </p:nvSpPr>
        <p:spPr>
          <a:xfrm>
            <a:off x="7884160" y="450645"/>
            <a:ext cx="4231330" cy="477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Modelamiento</a:t>
            </a:r>
            <a:endParaRPr lang="en-US" sz="3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59" name="Diagram 58">
            <a:extLst>
              <a:ext uri="{FF2B5EF4-FFF2-40B4-BE49-F238E27FC236}">
                <a16:creationId xmlns:a16="http://schemas.microsoft.com/office/drawing/2014/main" id="{8FAB4389-240D-4528-A7EF-EAF3AC55B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579568"/>
              </p:ext>
            </p:extLst>
          </p:nvPr>
        </p:nvGraphicFramePr>
        <p:xfrm>
          <a:off x="1397411" y="4413338"/>
          <a:ext cx="3408694" cy="1350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1" name="Graphic 10" descr="Business Growth with solid fill">
            <a:extLst>
              <a:ext uri="{FF2B5EF4-FFF2-40B4-BE49-F238E27FC236}">
                <a16:creationId xmlns:a16="http://schemas.microsoft.com/office/drawing/2014/main" id="{80653EF7-2774-482D-A7CF-06F462E5E5F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7954" y="2407072"/>
            <a:ext cx="824542" cy="824542"/>
          </a:xfrm>
          <a:prstGeom prst="rect">
            <a:avLst/>
          </a:prstGeom>
        </p:spPr>
      </p:pic>
      <p:pic>
        <p:nvPicPr>
          <p:cNvPr id="62" name="Graphic 61" descr="Connections with solid fill">
            <a:extLst>
              <a:ext uri="{FF2B5EF4-FFF2-40B4-BE49-F238E27FC236}">
                <a16:creationId xmlns:a16="http://schemas.microsoft.com/office/drawing/2014/main" id="{2C35939E-D426-48AC-AE48-93903FD8093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1348" y="1271238"/>
            <a:ext cx="914400" cy="914400"/>
          </a:xfrm>
          <a:prstGeom prst="rect">
            <a:avLst/>
          </a:prstGeom>
        </p:spPr>
      </p:pic>
      <p:pic>
        <p:nvPicPr>
          <p:cNvPr id="63" name="Graphic 62" descr="Research with solid fill">
            <a:extLst>
              <a:ext uri="{FF2B5EF4-FFF2-40B4-BE49-F238E27FC236}">
                <a16:creationId xmlns:a16="http://schemas.microsoft.com/office/drawing/2014/main" id="{2E351C6D-D583-40E3-8E93-11FA3779164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43162" y="3319826"/>
            <a:ext cx="710585" cy="710585"/>
          </a:xfrm>
          <a:prstGeom prst="rect">
            <a:avLst/>
          </a:prstGeom>
        </p:spPr>
      </p:pic>
      <p:pic>
        <p:nvPicPr>
          <p:cNvPr id="64" name="Graphic 63" descr="Bullseye with solid fill">
            <a:extLst>
              <a:ext uri="{FF2B5EF4-FFF2-40B4-BE49-F238E27FC236}">
                <a16:creationId xmlns:a16="http://schemas.microsoft.com/office/drawing/2014/main" id="{F1D6067F-5FB5-46AE-8C0F-231CAFB3649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80749" y="5312387"/>
            <a:ext cx="710585" cy="7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9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C2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7574EE-B47A-8238-C146-AAFD5E363490}"/>
              </a:ext>
            </a:extLst>
          </p:cNvPr>
          <p:cNvSpPr/>
          <p:nvPr/>
        </p:nvSpPr>
        <p:spPr>
          <a:xfrm>
            <a:off x="347343" y="354780"/>
            <a:ext cx="11485418" cy="6160077"/>
          </a:xfrm>
          <a:prstGeom prst="roundRect">
            <a:avLst>
              <a:gd name="adj" fmla="val 6352"/>
            </a:avLst>
          </a:prstGeom>
          <a:solidFill>
            <a:srgbClr val="DEF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CD6AA5-82B8-7903-7A6A-B934E2426CD7}"/>
              </a:ext>
            </a:extLst>
          </p:cNvPr>
          <p:cNvSpPr/>
          <p:nvPr/>
        </p:nvSpPr>
        <p:spPr>
          <a:xfrm>
            <a:off x="343633" y="340405"/>
            <a:ext cx="855518" cy="6177190"/>
          </a:xfrm>
          <a:custGeom>
            <a:avLst/>
            <a:gdLst>
              <a:gd name="connsiteX0" fmla="*/ 412172 w 855518"/>
              <a:gd name="connsiteY0" fmla="*/ 0 h 6160078"/>
              <a:gd name="connsiteX1" fmla="*/ 855518 w 855518"/>
              <a:gd name="connsiteY1" fmla="*/ 0 h 6160078"/>
              <a:gd name="connsiteX2" fmla="*/ 855518 w 855518"/>
              <a:gd name="connsiteY2" fmla="*/ 6160077 h 6160078"/>
              <a:gd name="connsiteX3" fmla="*/ 437576 w 855518"/>
              <a:gd name="connsiteY3" fmla="*/ 6160077 h 6160078"/>
              <a:gd name="connsiteX4" fmla="*/ 437571 w 855518"/>
              <a:gd name="connsiteY4" fmla="*/ 6160078 h 6160078"/>
              <a:gd name="connsiteX5" fmla="*/ 386774 w 855518"/>
              <a:gd name="connsiteY5" fmla="*/ 6160078 h 6160078"/>
              <a:gd name="connsiteX6" fmla="*/ 0 w 855518"/>
              <a:gd name="connsiteY6" fmla="*/ 5773304 h 6160078"/>
              <a:gd name="connsiteX7" fmla="*/ 0 w 855518"/>
              <a:gd name="connsiteY7" fmla="*/ 386775 h 6160078"/>
              <a:gd name="connsiteX8" fmla="*/ 386774 w 855518"/>
              <a:gd name="connsiteY8" fmla="*/ 1 h 6160078"/>
              <a:gd name="connsiteX9" fmla="*/ 412172 w 855518"/>
              <a:gd name="connsiteY9" fmla="*/ 1 h 616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5518" h="6160078">
                <a:moveTo>
                  <a:pt x="412172" y="0"/>
                </a:moveTo>
                <a:lnTo>
                  <a:pt x="855518" y="0"/>
                </a:lnTo>
                <a:lnTo>
                  <a:pt x="855518" y="6160077"/>
                </a:lnTo>
                <a:lnTo>
                  <a:pt x="437576" y="6160077"/>
                </a:lnTo>
                <a:lnTo>
                  <a:pt x="437571" y="6160078"/>
                </a:lnTo>
                <a:lnTo>
                  <a:pt x="386774" y="6160078"/>
                </a:lnTo>
                <a:cubicBezTo>
                  <a:pt x="173165" y="6160078"/>
                  <a:pt x="0" y="5986913"/>
                  <a:pt x="0" y="5773304"/>
                </a:cubicBezTo>
                <a:lnTo>
                  <a:pt x="0" y="386775"/>
                </a:lnTo>
                <a:cubicBezTo>
                  <a:pt x="0" y="173166"/>
                  <a:pt x="173165" y="1"/>
                  <a:pt x="386774" y="1"/>
                </a:cubicBezTo>
                <a:lnTo>
                  <a:pt x="412172" y="1"/>
                </a:lnTo>
                <a:close/>
              </a:path>
            </a:pathLst>
          </a:custGeom>
          <a:solidFill>
            <a:srgbClr val="05A4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4B6699E-9014-438B-493E-21263900DBAC}"/>
              </a:ext>
            </a:extLst>
          </p:cNvPr>
          <p:cNvSpPr/>
          <p:nvPr/>
        </p:nvSpPr>
        <p:spPr>
          <a:xfrm>
            <a:off x="709776" y="349375"/>
            <a:ext cx="11103952" cy="710585"/>
          </a:xfrm>
          <a:custGeom>
            <a:avLst/>
            <a:gdLst>
              <a:gd name="connsiteX0" fmla="*/ 371044 w 11062855"/>
              <a:gd name="connsiteY0" fmla="*/ 0 h 731698"/>
              <a:gd name="connsiteX1" fmla="*/ 10697006 w 11062855"/>
              <a:gd name="connsiteY1" fmla="*/ 0 h 731698"/>
              <a:gd name="connsiteX2" fmla="*/ 11062855 w 11062855"/>
              <a:gd name="connsiteY2" fmla="*/ 365849 h 731698"/>
              <a:gd name="connsiteX3" fmla="*/ 11062854 w 11062855"/>
              <a:gd name="connsiteY3" fmla="*/ 365849 h 731698"/>
              <a:gd name="connsiteX4" fmla="*/ 11062854 w 11062855"/>
              <a:gd name="connsiteY4" fmla="*/ 731697 h 731698"/>
              <a:gd name="connsiteX5" fmla="*/ 10697015 w 11062855"/>
              <a:gd name="connsiteY5" fmla="*/ 731697 h 731698"/>
              <a:gd name="connsiteX6" fmla="*/ 10697005 w 11062855"/>
              <a:gd name="connsiteY6" fmla="*/ 731698 h 731698"/>
              <a:gd name="connsiteX7" fmla="*/ 371044 w 11062855"/>
              <a:gd name="connsiteY7" fmla="*/ 731697 h 731698"/>
              <a:gd name="connsiteX8" fmla="*/ 0 w 11062855"/>
              <a:gd name="connsiteY8" fmla="*/ 731697 h 731698"/>
              <a:gd name="connsiteX9" fmla="*/ 0 w 11062855"/>
              <a:gd name="connsiteY9" fmla="*/ 365848 h 731698"/>
              <a:gd name="connsiteX10" fmla="*/ 5195 w 11062855"/>
              <a:gd name="connsiteY10" fmla="*/ 365848 h 731698"/>
              <a:gd name="connsiteX11" fmla="*/ 5195 w 11062855"/>
              <a:gd name="connsiteY11" fmla="*/ 365848 h 731698"/>
              <a:gd name="connsiteX12" fmla="*/ 33945 w 11062855"/>
              <a:gd name="connsiteY12" fmla="*/ 223444 h 731698"/>
              <a:gd name="connsiteX13" fmla="*/ 371044 w 11062855"/>
              <a:gd name="connsiteY13" fmla="*/ 0 h 731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62855" h="731698">
                <a:moveTo>
                  <a:pt x="371044" y="0"/>
                </a:moveTo>
                <a:lnTo>
                  <a:pt x="10697006" y="0"/>
                </a:lnTo>
                <a:cubicBezTo>
                  <a:pt x="10899059" y="0"/>
                  <a:pt x="11062855" y="163796"/>
                  <a:pt x="11062855" y="365849"/>
                </a:cubicBezTo>
                <a:lnTo>
                  <a:pt x="11062854" y="365849"/>
                </a:lnTo>
                <a:lnTo>
                  <a:pt x="11062854" y="731697"/>
                </a:lnTo>
                <a:lnTo>
                  <a:pt x="10697015" y="731697"/>
                </a:lnTo>
                <a:lnTo>
                  <a:pt x="10697005" y="731698"/>
                </a:lnTo>
                <a:lnTo>
                  <a:pt x="371044" y="731697"/>
                </a:lnTo>
                <a:lnTo>
                  <a:pt x="0" y="731697"/>
                </a:lnTo>
                <a:lnTo>
                  <a:pt x="0" y="365848"/>
                </a:lnTo>
                <a:lnTo>
                  <a:pt x="5195" y="365848"/>
                </a:lnTo>
                <a:lnTo>
                  <a:pt x="5195" y="365848"/>
                </a:lnTo>
                <a:lnTo>
                  <a:pt x="33945" y="223444"/>
                </a:lnTo>
                <a:cubicBezTo>
                  <a:pt x="89484" y="92135"/>
                  <a:pt x="219504" y="0"/>
                  <a:pt x="371044" y="0"/>
                </a:cubicBezTo>
                <a:close/>
              </a:path>
            </a:pathLst>
          </a:custGeom>
          <a:solidFill>
            <a:srgbClr val="05A4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7" name="Freeform: Shape 1026">
            <a:extLst>
              <a:ext uri="{FF2B5EF4-FFF2-40B4-BE49-F238E27FC236}">
                <a16:creationId xmlns:a16="http://schemas.microsoft.com/office/drawing/2014/main" id="{34F7A8A5-DBF0-E1CB-D3D8-199856201B54}"/>
              </a:ext>
            </a:extLst>
          </p:cNvPr>
          <p:cNvSpPr/>
          <p:nvPr/>
        </p:nvSpPr>
        <p:spPr>
          <a:xfrm rot="5400000" flipH="1">
            <a:off x="911183" y="3525434"/>
            <a:ext cx="917488" cy="341553"/>
          </a:xfrm>
          <a:custGeom>
            <a:avLst/>
            <a:gdLst>
              <a:gd name="connsiteX0" fmla="*/ 0 w 1979130"/>
              <a:gd name="connsiteY0" fmla="*/ 1346204 h 1346204"/>
              <a:gd name="connsiteX1" fmla="*/ 989565 w 1979130"/>
              <a:gd name="connsiteY1" fmla="*/ 1346204 h 1346204"/>
              <a:gd name="connsiteX2" fmla="*/ 989565 w 1979130"/>
              <a:gd name="connsiteY2" fmla="*/ 1346202 h 1346204"/>
              <a:gd name="connsiteX3" fmla="*/ 1979130 w 1979130"/>
              <a:gd name="connsiteY3" fmla="*/ 1346202 h 1346204"/>
              <a:gd name="connsiteX4" fmla="*/ 989565 w 1979130"/>
              <a:gd name="connsiteY4" fmla="*/ 0 h 1346204"/>
              <a:gd name="connsiteX5" fmla="*/ 989565 w 1979130"/>
              <a:gd name="connsiteY5" fmla="*/ 2 h 1346204"/>
              <a:gd name="connsiteX6" fmla="*/ 0 w 1979130"/>
              <a:gd name="connsiteY6" fmla="*/ 1346204 h 134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30" h="1346204">
                <a:moveTo>
                  <a:pt x="0" y="1346204"/>
                </a:moveTo>
                <a:lnTo>
                  <a:pt x="989565" y="1346204"/>
                </a:lnTo>
                <a:lnTo>
                  <a:pt x="989565" y="1346202"/>
                </a:lnTo>
                <a:lnTo>
                  <a:pt x="1979130" y="1346202"/>
                </a:lnTo>
                <a:cubicBezTo>
                  <a:pt x="1446075" y="897468"/>
                  <a:pt x="1409907" y="51179"/>
                  <a:pt x="989565" y="0"/>
                </a:cubicBezTo>
                <a:lnTo>
                  <a:pt x="989565" y="2"/>
                </a:lnTo>
                <a:cubicBezTo>
                  <a:pt x="569223" y="51181"/>
                  <a:pt x="533055" y="897470"/>
                  <a:pt x="0" y="1346204"/>
                </a:cubicBezTo>
                <a:close/>
              </a:path>
            </a:pathLst>
          </a:custGeom>
          <a:solidFill>
            <a:srgbClr val="05A4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US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69" name="Graphic 1068" descr="Supply And Demand with solid fill">
            <a:extLst>
              <a:ext uri="{FF2B5EF4-FFF2-40B4-BE49-F238E27FC236}">
                <a16:creationId xmlns:a16="http://schemas.microsoft.com/office/drawing/2014/main" id="{ED1EBE57-D52E-247F-F80E-EA2666D9D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29" y="4298319"/>
            <a:ext cx="710585" cy="710585"/>
          </a:xfrm>
          <a:prstGeom prst="rect">
            <a:avLst/>
          </a:prstGeom>
        </p:spPr>
      </p:pic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F869EFD-30D7-4C44-B5F7-58FE1BE40E89}"/>
              </a:ext>
            </a:extLst>
          </p:cNvPr>
          <p:cNvSpPr/>
          <p:nvPr/>
        </p:nvSpPr>
        <p:spPr>
          <a:xfrm>
            <a:off x="1987419" y="1466455"/>
            <a:ext cx="3270069" cy="2244793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7FBD0997-9142-4EA2-9835-472A13E57760}"/>
              </a:ext>
            </a:extLst>
          </p:cNvPr>
          <p:cNvSpPr/>
          <p:nvPr/>
        </p:nvSpPr>
        <p:spPr>
          <a:xfrm>
            <a:off x="1772609" y="1173072"/>
            <a:ext cx="3704460" cy="5219700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67F60C2-58BB-4FF6-BE8D-099CE54855AB}"/>
              </a:ext>
            </a:extLst>
          </p:cNvPr>
          <p:cNvSpPr/>
          <p:nvPr/>
        </p:nvSpPr>
        <p:spPr>
          <a:xfrm>
            <a:off x="1987419" y="3885138"/>
            <a:ext cx="3270069" cy="2230416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7884892-4351-466C-93DF-451C12897034}"/>
              </a:ext>
            </a:extLst>
          </p:cNvPr>
          <p:cNvSpPr txBox="1"/>
          <p:nvPr/>
        </p:nvSpPr>
        <p:spPr>
          <a:xfrm>
            <a:off x="2216115" y="4133992"/>
            <a:ext cx="1315308" cy="400110"/>
          </a:xfrm>
          <a:prstGeom prst="rect">
            <a:avLst/>
          </a:prstGeom>
          <a:gradFill rotWithShape="0">
            <a:gsLst>
              <a:gs pos="0">
                <a:srgbClr val="05A44B">
                  <a:hueOff val="0"/>
                  <a:satOff val="0"/>
                  <a:lumOff val="0"/>
                  <a:alphaOff val="0"/>
                  <a:lumMod val="110000"/>
                  <a:satMod val="105000"/>
                  <a:tint val="67000"/>
                </a:srgbClr>
              </a:gs>
              <a:gs pos="50000">
                <a:srgbClr val="05A44B">
                  <a:hueOff val="0"/>
                  <a:satOff val="0"/>
                  <a:lumOff val="0"/>
                  <a:alphaOff val="0"/>
                  <a:lumMod val="105000"/>
                  <a:satMod val="103000"/>
                  <a:tint val="73000"/>
                </a:srgbClr>
              </a:gs>
              <a:gs pos="100000">
                <a:srgbClr val="05A44B">
                  <a:hueOff val="0"/>
                  <a:satOff val="0"/>
                  <a:lumOff val="0"/>
                  <a:alphaOff val="0"/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12700" tIns="12700" rIns="12700" bIns="12700" numCol="1" spcCol="1270" anchor="ctr" anchorCtr="0">
            <a:noAutofit/>
          </a:bodyPr>
          <a:lstStyle>
            <a:lvl1pPr>
              <a:defRPr sz="2000" b="1"/>
            </a:lvl1pPr>
          </a:lstStyle>
          <a:p>
            <a:pPr algn="ctr"/>
            <a:r>
              <a:rPr lang="es-PA"/>
              <a:t>Resultados</a:t>
            </a:r>
            <a:endParaRPr lang="es-PE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8F6B29-0931-475D-8E85-BF222C70A222}"/>
              </a:ext>
            </a:extLst>
          </p:cNvPr>
          <p:cNvSpPr txBox="1"/>
          <p:nvPr/>
        </p:nvSpPr>
        <p:spPr>
          <a:xfrm>
            <a:off x="2216115" y="1676011"/>
            <a:ext cx="1315308" cy="400110"/>
          </a:xfrm>
          <a:prstGeom prst="rect">
            <a:avLst/>
          </a:prstGeom>
          <a:gradFill rotWithShape="0">
            <a:gsLst>
              <a:gs pos="0">
                <a:srgbClr val="05A44B">
                  <a:hueOff val="0"/>
                  <a:satOff val="0"/>
                  <a:lumOff val="0"/>
                  <a:alphaOff val="0"/>
                  <a:lumMod val="110000"/>
                  <a:satMod val="105000"/>
                  <a:tint val="67000"/>
                </a:srgbClr>
              </a:gs>
              <a:gs pos="50000">
                <a:srgbClr val="05A44B">
                  <a:hueOff val="0"/>
                  <a:satOff val="0"/>
                  <a:lumOff val="0"/>
                  <a:alphaOff val="0"/>
                  <a:lumMod val="105000"/>
                  <a:satMod val="103000"/>
                  <a:tint val="73000"/>
                </a:srgbClr>
              </a:gs>
              <a:gs pos="100000">
                <a:srgbClr val="05A44B">
                  <a:hueOff val="0"/>
                  <a:satOff val="0"/>
                  <a:lumOff val="0"/>
                  <a:alphaOff val="0"/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12700" tIns="12700" rIns="12700" bIns="12700" numCol="1" spcCol="1270" anchor="ctr" anchorCtr="0">
            <a:noAutofit/>
          </a:bodyPr>
          <a:lstStyle>
            <a:lvl1pPr>
              <a:defRPr sz="2000" b="1"/>
            </a:lvl1pPr>
          </a:lstStyle>
          <a:p>
            <a:pPr algn="ctr"/>
            <a:r>
              <a:rPr lang="es-PA"/>
              <a:t>Modelo</a:t>
            </a:r>
            <a:endParaRPr lang="es-PE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73EDC2F-6DD4-4604-83A2-121FAE40B849}"/>
              </a:ext>
            </a:extLst>
          </p:cNvPr>
          <p:cNvSpPr/>
          <p:nvPr/>
        </p:nvSpPr>
        <p:spPr>
          <a:xfrm>
            <a:off x="3766635" y="450645"/>
            <a:ext cx="8348855" cy="477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Modelamiento e implementación</a:t>
            </a:r>
            <a:endParaRPr lang="en-US" sz="3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69C4531-0400-4D37-8881-0FBC1AA9C287}"/>
              </a:ext>
            </a:extLst>
          </p:cNvPr>
          <p:cNvSpPr txBox="1"/>
          <p:nvPr/>
        </p:nvSpPr>
        <p:spPr>
          <a:xfrm>
            <a:off x="2537942" y="2245617"/>
            <a:ext cx="822018" cy="260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A" sz="1100" b="1" dirty="0"/>
              <a:t>LightGBM</a:t>
            </a:r>
            <a:endParaRPr lang="es-PE" sz="11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FA2EA19-498B-49F6-BFC6-5E0100B7607B}"/>
              </a:ext>
            </a:extLst>
          </p:cNvPr>
          <p:cNvSpPr txBox="1"/>
          <p:nvPr/>
        </p:nvSpPr>
        <p:spPr>
          <a:xfrm>
            <a:off x="2616401" y="3117608"/>
            <a:ext cx="822018" cy="260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A" sz="1100" b="1"/>
              <a:t>XGBoost</a:t>
            </a:r>
            <a:endParaRPr lang="es-PE" sz="1100" b="1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5545E51-48B6-49E7-BCF3-83B581783DDF}"/>
              </a:ext>
            </a:extLst>
          </p:cNvPr>
          <p:cNvSpPr txBox="1"/>
          <p:nvPr/>
        </p:nvSpPr>
        <p:spPr>
          <a:xfrm>
            <a:off x="3888274" y="2599346"/>
            <a:ext cx="822018" cy="260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A" sz="1100" b="1"/>
              <a:t>Ensamble</a:t>
            </a:r>
            <a:endParaRPr lang="es-PE" sz="11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AF9E3BB-455D-454B-B370-E1FDC5C31679}"/>
                  </a:ext>
                </a:extLst>
              </p:cNvPr>
              <p:cNvSpPr txBox="1"/>
              <p:nvPr/>
            </p:nvSpPr>
            <p:spPr>
              <a:xfrm>
                <a:off x="2433429" y="3287104"/>
                <a:ext cx="102367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1100" b="1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70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PE" sz="7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PE" sz="700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s-PE" sz="70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PE" sz="700" b="0" i="1">
                          <a:latin typeface="Cambria Math" panose="02040503050406030204" pitchFamily="18" charset="0"/>
                        </a:rPr>
                        <m:t>0.75874</m:t>
                      </m:r>
                    </m:oMath>
                  </m:oMathPara>
                </a14:m>
                <a:endParaRPr lang="es-PE" sz="700" b="0" i="1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AF9E3BB-455D-454B-B370-E1FDC5C31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429" y="3287104"/>
                <a:ext cx="1023678" cy="200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6B31160-F7F6-445D-B22F-899D4D68228E}"/>
                  </a:ext>
                </a:extLst>
              </p:cNvPr>
              <p:cNvSpPr txBox="1"/>
              <p:nvPr/>
            </p:nvSpPr>
            <p:spPr>
              <a:xfrm>
                <a:off x="2432334" y="2440216"/>
                <a:ext cx="102367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1100" b="1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70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PE" sz="7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PE" sz="700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s-PE" sz="700" smtClean="0">
                          <a:latin typeface="Cambria Math" panose="02040503050406030204" pitchFamily="18" charset="0"/>
                        </a:rPr>
                        <m:t>: 0.7424</m:t>
                      </m:r>
                    </m:oMath>
                  </m:oMathPara>
                </a14:m>
                <a:endParaRPr lang="es-PE" sz="7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6B31160-F7F6-445D-B22F-899D4D682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334" y="2440216"/>
                <a:ext cx="1023678" cy="2000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8A2BE6C-D5CD-4E66-A769-A0B618583B4C}"/>
                  </a:ext>
                </a:extLst>
              </p:cNvPr>
              <p:cNvSpPr txBox="1"/>
              <p:nvPr/>
            </p:nvSpPr>
            <p:spPr>
              <a:xfrm>
                <a:off x="3531423" y="2802255"/>
                <a:ext cx="1591472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1100" b="1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 sz="7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PA" sz="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A" sz="7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PA" sz="700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s-PA" sz="700" b="0" i="1" smtClean="0">
                          <a:latin typeface="Cambria Math" panose="02040503050406030204" pitchFamily="18" charset="0"/>
                        </a:rPr>
                        <m:t>𝐿𝑖𝑔𝑡h𝐺𝐵𝑀</m:t>
                      </m:r>
                      <m:r>
                        <a:rPr lang="es-PA" sz="700" b="0" i="1" smtClean="0">
                          <a:latin typeface="Cambria Math" panose="02040503050406030204" pitchFamily="18" charset="0"/>
                        </a:rPr>
                        <m:t>+0.5</m:t>
                      </m:r>
                      <m:r>
                        <a:rPr lang="es-PA" sz="700" b="0" i="1" smtClean="0">
                          <a:latin typeface="Cambria Math" panose="02040503050406030204" pitchFamily="18" charset="0"/>
                        </a:rPr>
                        <m:t>𝑋𝐺𝐵𝑜𝑜𝑠𝑡</m:t>
                      </m:r>
                    </m:oMath>
                  </m:oMathPara>
                </a14:m>
                <a:endParaRPr lang="es-PE" sz="700" b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8A2BE6C-D5CD-4E66-A769-A0B618583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423" y="2802255"/>
                <a:ext cx="1591472" cy="2000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Arrow: Right 85">
            <a:extLst>
              <a:ext uri="{FF2B5EF4-FFF2-40B4-BE49-F238E27FC236}">
                <a16:creationId xmlns:a16="http://schemas.microsoft.com/office/drawing/2014/main" id="{6BCFE826-A801-4EEA-8C1A-D9D16B6185DD}"/>
              </a:ext>
            </a:extLst>
          </p:cNvPr>
          <p:cNvSpPr/>
          <p:nvPr/>
        </p:nvSpPr>
        <p:spPr>
          <a:xfrm rot="1997412">
            <a:off x="3351299" y="2437297"/>
            <a:ext cx="419519" cy="200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53639722-DACA-4CF3-82C5-FE822218B9C7}"/>
              </a:ext>
            </a:extLst>
          </p:cNvPr>
          <p:cNvSpPr/>
          <p:nvPr/>
        </p:nvSpPr>
        <p:spPr>
          <a:xfrm rot="19994240">
            <a:off x="3363989" y="3057316"/>
            <a:ext cx="437189" cy="200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222040D-20F0-4C5A-9BE9-0867B989DD3E}"/>
                  </a:ext>
                </a:extLst>
              </p:cNvPr>
              <p:cNvSpPr txBox="1"/>
              <p:nvPr/>
            </p:nvSpPr>
            <p:spPr>
              <a:xfrm>
                <a:off x="2699219" y="4782956"/>
                <a:ext cx="181039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800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A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P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A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PA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s-PA">
                          <a:latin typeface="Cambria Math" panose="02040503050406030204" pitchFamily="18" charset="0"/>
                        </a:rPr>
                        <m:t>𝐿𝑖𝑔𝑡h𝐺𝐵𝑀</m:t>
                      </m:r>
                      <m:r>
                        <a:rPr lang="es-PA">
                          <a:latin typeface="Cambria Math" panose="02040503050406030204" pitchFamily="18" charset="0"/>
                        </a:rPr>
                        <m:t>+0.5</m:t>
                      </m:r>
                      <m:r>
                        <a:rPr lang="es-PA">
                          <a:latin typeface="Cambria Math" panose="02040503050406030204" pitchFamily="18" charset="0"/>
                        </a:rPr>
                        <m:t>𝑋𝐺𝐵𝑜𝑜𝑠𝑡</m:t>
                      </m:r>
                    </m:oMath>
                  </m:oMathPara>
                </a14:m>
                <a:endParaRPr lang="es-PE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222040D-20F0-4C5A-9BE9-0867B989D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219" y="4782956"/>
                <a:ext cx="1810396" cy="215444"/>
              </a:xfrm>
              <a:prstGeom prst="rect">
                <a:avLst/>
              </a:prstGeom>
              <a:blipFill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B695A18-157B-4DE3-8B32-91350783C087}"/>
                  </a:ext>
                </a:extLst>
              </p:cNvPr>
              <p:cNvSpPr txBox="1"/>
              <p:nvPr/>
            </p:nvSpPr>
            <p:spPr>
              <a:xfrm>
                <a:off x="3014401" y="5324590"/>
                <a:ext cx="1310971" cy="294485"/>
              </a:xfrm>
              <a:prstGeom prst="rect">
                <a:avLst/>
              </a:prstGeom>
              <a:gradFill rotWithShape="0">
                <a:gsLst>
                  <a:gs pos="0">
                    <a:srgbClr val="FCF407">
                      <a:hueOff val="0"/>
                      <a:satOff val="0"/>
                      <a:lumOff val="0"/>
                      <a:alphaOff val="0"/>
                      <a:lumMod val="110000"/>
                      <a:satMod val="105000"/>
                      <a:tint val="67000"/>
                    </a:srgbClr>
                  </a:gs>
                  <a:gs pos="50000">
                    <a:srgbClr val="FCF407">
                      <a:hueOff val="0"/>
                      <a:satOff val="0"/>
                      <a:lumOff val="0"/>
                      <a:alphaOff val="0"/>
                      <a:lumMod val="105000"/>
                      <a:satMod val="103000"/>
                      <a:tint val="73000"/>
                    </a:srgbClr>
                  </a:gs>
                  <a:gs pos="100000">
                    <a:srgbClr val="FCF407">
                      <a:hueOff val="0"/>
                      <a:satOff val="0"/>
                      <a:lumOff val="0"/>
                      <a:alphaOff val="0"/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txBody>
              <a:bodyPr spcFirstLastPara="0" vert="horz" wrap="square" lIns="8890" tIns="8890" rIns="8890" bIns="8890" numCol="1" spcCol="127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100" b="0" i="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PE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PE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s-PE">
                          <a:latin typeface="Cambria Math" panose="02040503050406030204" pitchFamily="18" charset="0"/>
                        </a:rPr>
                        <m:t>:0.75083</m:t>
                      </m:r>
                    </m:oMath>
                  </m:oMathPara>
                </a14:m>
                <a:endParaRPr lang="es-PE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B695A18-157B-4DE3-8B32-91350783C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401" y="5324590"/>
                <a:ext cx="1310971" cy="2944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Arrow: Right 90">
            <a:extLst>
              <a:ext uri="{FF2B5EF4-FFF2-40B4-BE49-F238E27FC236}">
                <a16:creationId xmlns:a16="http://schemas.microsoft.com/office/drawing/2014/main" id="{2A295500-9889-4123-8675-07DB7E23BD69}"/>
              </a:ext>
            </a:extLst>
          </p:cNvPr>
          <p:cNvSpPr/>
          <p:nvPr/>
        </p:nvSpPr>
        <p:spPr>
          <a:xfrm rot="5400000">
            <a:off x="3539124" y="5014369"/>
            <a:ext cx="261523" cy="243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79DA8DA5-6D3F-4AE3-8F45-94F6B549FA57}"/>
              </a:ext>
            </a:extLst>
          </p:cNvPr>
          <p:cNvSpPr/>
          <p:nvPr/>
        </p:nvSpPr>
        <p:spPr>
          <a:xfrm rot="5400000">
            <a:off x="8587551" y="3533646"/>
            <a:ext cx="1114836" cy="3949027"/>
          </a:xfrm>
          <a:prstGeom prst="roundRect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696BA45A-5798-4E5D-8EEB-1AD0EA043006}"/>
              </a:ext>
            </a:extLst>
          </p:cNvPr>
          <p:cNvSpPr/>
          <p:nvPr/>
        </p:nvSpPr>
        <p:spPr>
          <a:xfrm rot="5400000">
            <a:off x="8032454" y="297023"/>
            <a:ext cx="1997596" cy="4267623"/>
          </a:xfrm>
          <a:prstGeom prst="roundRect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7FD18C81-43F0-4C0C-8CD7-E166AD0FF93A}"/>
              </a:ext>
            </a:extLst>
          </p:cNvPr>
          <p:cNvSpPr/>
          <p:nvPr/>
        </p:nvSpPr>
        <p:spPr>
          <a:xfrm rot="16200000">
            <a:off x="9785103" y="3581314"/>
            <a:ext cx="1771625" cy="1111767"/>
          </a:xfrm>
          <a:prstGeom prst="rightArrow">
            <a:avLst/>
          </a:prstGeom>
          <a:ln w="57150">
            <a:solidFill>
              <a:srgbClr val="FCF407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3B0928-F259-4DD1-8AEA-06636F8127C0}"/>
                  </a:ext>
                </a:extLst>
              </p:cNvPr>
              <p:cNvSpPr txBox="1"/>
              <p:nvPr/>
            </p:nvSpPr>
            <p:spPr>
              <a:xfrm>
                <a:off x="6913533" y="5255745"/>
                <a:ext cx="47575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A" sz="2000" b="1" dirty="0"/>
                  <a:t>Desarrollo del modelo </a:t>
                </a:r>
                <a14:m>
                  <m:oMath xmlns:m="http://schemas.openxmlformats.org/officeDocument/2006/math">
                    <m:r>
                      <a:rPr lang="es-PA" sz="20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s-PA" sz="2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PA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PA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PE" sz="2000" b="1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93B0928-F259-4DD1-8AEA-06636F81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533" y="5255745"/>
                <a:ext cx="4757547" cy="400110"/>
              </a:xfrm>
              <a:prstGeom prst="rect">
                <a:avLst/>
              </a:prstGeom>
              <a:blipFill>
                <a:blip r:embed="rId9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400FE5BC-B994-485B-A72B-4B6FF08F9E1F}"/>
              </a:ext>
            </a:extLst>
          </p:cNvPr>
          <p:cNvSpPr txBox="1"/>
          <p:nvPr/>
        </p:nvSpPr>
        <p:spPr>
          <a:xfrm>
            <a:off x="6652478" y="1658213"/>
            <a:ext cx="475754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419" sz="2000" b="1" dirty="0"/>
              <a:t>Puesta en un ambiente productivo</a:t>
            </a:r>
            <a:r>
              <a:rPr lang="es-419" sz="1200" dirty="0"/>
              <a:t> </a:t>
            </a:r>
            <a:endParaRPr lang="es-419" sz="1200" dirty="0">
              <a:cs typeface="Calibri"/>
            </a:endParaRPr>
          </a:p>
          <a:p>
            <a:pPr marL="171450" indent="-171450" algn="ctr">
              <a:buFont typeface="Calibri"/>
              <a:buChar char="-"/>
            </a:pPr>
            <a:r>
              <a:rPr lang="es-419" sz="1200" dirty="0"/>
              <a:t>No habrá intervención manual.</a:t>
            </a:r>
            <a:endParaRPr lang="es-419" sz="1200" dirty="0">
              <a:cs typeface="Calibri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1F7CB37-4287-4D66-A265-1E7834737891}"/>
              </a:ext>
            </a:extLst>
          </p:cNvPr>
          <p:cNvSpPr txBox="1"/>
          <p:nvPr/>
        </p:nvSpPr>
        <p:spPr>
          <a:xfrm>
            <a:off x="6652478" y="2290089"/>
            <a:ext cx="4757547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419" sz="2000" b="1" dirty="0">
                <a:cs typeface="Calibri"/>
              </a:rPr>
              <a:t>Gobernar el modelo</a:t>
            </a:r>
          </a:p>
          <a:p>
            <a:pPr marL="171450" indent="-171450" algn="ctr">
              <a:buFont typeface="Calibri"/>
              <a:buChar char="-"/>
            </a:pPr>
            <a:r>
              <a:rPr lang="es-419" sz="1200" dirty="0">
                <a:cs typeface="Calibri"/>
              </a:rPr>
              <a:t>Trazabilidad de su capacidad predictiva.</a:t>
            </a:r>
          </a:p>
          <a:p>
            <a:pPr marL="171450" indent="-171450" algn="ctr">
              <a:buFont typeface="Calibri"/>
              <a:buChar char="-"/>
            </a:pPr>
            <a:r>
              <a:rPr lang="es-419" sz="1200" dirty="0">
                <a:cs typeface="Calibri"/>
              </a:rPr>
              <a:t>Estabilidad de la población objetivo.</a:t>
            </a:r>
          </a:p>
          <a:p>
            <a:pPr marL="171450" indent="-171450" algn="ctr">
              <a:buFont typeface="Calibri"/>
              <a:buChar char="-"/>
            </a:pPr>
            <a:r>
              <a:rPr lang="es-419" sz="1200" dirty="0">
                <a:cs typeface="Calibri"/>
              </a:rPr>
              <a:t>Estabilidad de las variables.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DF059633-7524-4F19-8091-2BFDFAD560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246" b="94737" l="9897" r="91134">
                        <a14:foregroundMark x1="37526" y1="8246" x2="37526" y2="8246"/>
                        <a14:foregroundMark x1="37526" y1="13158" x2="37526" y2="13158"/>
                        <a14:foregroundMark x1="31546" y1="24912" x2="31546" y2="24912"/>
                        <a14:foregroundMark x1="50103" y1="91930" x2="50103" y2="91930"/>
                        <a14:foregroundMark x1="52371" y1="94912" x2="52371" y2="94912"/>
                        <a14:foregroundMark x1="61031" y1="23333" x2="61031" y2="23333"/>
                        <a14:foregroundMark x1="75464" y1="20175" x2="75464" y2="20175"/>
                        <a14:foregroundMark x1="83093" y1="20175" x2="83093" y2="20175"/>
                        <a14:foregroundMark x1="82062" y1="22281" x2="82062" y2="22281"/>
                        <a14:foregroundMark x1="88660" y1="22807" x2="88660" y2="22807"/>
                        <a14:foregroundMark x1="72990" y1="26140" x2="72990" y2="26140"/>
                        <a14:foregroundMark x1="65361" y1="22456" x2="65361" y2="22456"/>
                        <a14:foregroundMark x1="62680" y1="27193" x2="62680" y2="27193"/>
                        <a14:foregroundMark x1="55670" y1="27368" x2="55670" y2="27368"/>
                        <a14:foregroundMark x1="58144" y1="18070" x2="58144" y2="18070"/>
                        <a14:foregroundMark x1="60619" y1="18070" x2="60619" y2="18070"/>
                        <a14:foregroundMark x1="65361" y1="25263" x2="65361" y2="25263"/>
                        <a14:foregroundMark x1="65567" y1="26491" x2="65567" y2="26491"/>
                        <a14:foregroundMark x1="59175" y1="27719" x2="59175" y2="27719"/>
                        <a14:foregroundMark x1="73814" y1="40351" x2="73814" y2="40351"/>
                        <a14:foregroundMark x1="74227" y1="44035" x2="74227" y2="44035"/>
                        <a14:foregroundMark x1="85155" y1="43333" x2="85155" y2="43333"/>
                        <a14:foregroundMark x1="89691" y1="40000" x2="89691" y2="40000"/>
                        <a14:foregroundMark x1="71959" y1="60877" x2="71959" y2="60877"/>
                        <a14:foregroundMark x1="77113" y1="63684" x2="77732" y2="63684"/>
                        <a14:foregroundMark x1="84948" y1="60526" x2="84948" y2="60526"/>
                        <a14:foregroundMark x1="91134" y1="63158" x2="91134" y2="63158"/>
                        <a14:foregroundMark x1="58351" y1="62281" x2="58351" y2="62281"/>
                        <a14:foregroundMark x1="58969" y1="58070" x2="58969" y2="58070"/>
                        <a14:foregroundMark x1="63093" y1="57719" x2="63093" y2="57719"/>
                        <a14:foregroundMark x1="64742" y1="58070" x2="64742" y2="58070"/>
                        <a14:foregroundMark x1="65361" y1="61930" x2="65361" y2="61930"/>
                        <a14:foregroundMark x1="54845" y1="58772" x2="54845" y2="58772"/>
                        <a14:foregroundMark x1="54845" y1="59474" x2="54845" y2="59474"/>
                        <a14:foregroundMark x1="54845" y1="61404" x2="54845" y2="61404"/>
                        <a14:foregroundMark x1="54845" y1="66842" x2="54845" y2="66842"/>
                        <a14:foregroundMark x1="55464" y1="67018" x2="55464" y2="67018"/>
                        <a14:foregroundMark x1="58351" y1="37719" x2="58351" y2="37719"/>
                        <a14:foregroundMark x1="59175" y1="38070" x2="59175" y2="38070"/>
                        <a14:foregroundMark x1="61237" y1="38070" x2="61237" y2="38070"/>
                        <a14:foregroundMark x1="62887" y1="37895" x2="62887" y2="37895"/>
                        <a14:foregroundMark x1="55876" y1="38246" x2="55876" y2="38246"/>
                        <a14:foregroundMark x1="55876" y1="18246" x2="55876" y2="18246"/>
                        <a14:foregroundMark x1="30722" y1="42281" x2="30722" y2="42281"/>
                        <a14:foregroundMark x1="30309" y1="39825" x2="30309" y2="39825"/>
                        <a14:foregroundMark x1="39381" y1="8596" x2="39381" y2="8596"/>
                        <a14:foregroundMark x1="24124" y1="93158" x2="24124" y2="931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0737" y="4354876"/>
            <a:ext cx="1581746" cy="1858959"/>
          </a:xfrm>
          <a:prstGeom prst="rect">
            <a:avLst/>
          </a:prstGeom>
        </p:spPr>
      </p:pic>
      <p:pic>
        <p:nvPicPr>
          <p:cNvPr id="109" name="Picture 108" descr="A logo of a company&#10;&#10;Description automatically generated">
            <a:extLst>
              <a:ext uri="{FF2B5EF4-FFF2-40B4-BE49-F238E27FC236}">
                <a16:creationId xmlns:a16="http://schemas.microsoft.com/office/drawing/2014/main" id="{210ECDEB-2784-4912-9C93-DDDF22857D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477" y="3992734"/>
            <a:ext cx="1041605" cy="600383"/>
          </a:xfrm>
          <a:prstGeom prst="rect">
            <a:avLst/>
          </a:prstGeom>
        </p:spPr>
      </p:pic>
      <p:pic>
        <p:nvPicPr>
          <p:cNvPr id="110" name="Picture 109" descr="Logo Google Cloud - símbolo, significado logotipo, historia, PNG">
            <a:extLst>
              <a:ext uri="{FF2B5EF4-FFF2-40B4-BE49-F238E27FC236}">
                <a16:creationId xmlns:a16="http://schemas.microsoft.com/office/drawing/2014/main" id="{0D38BD01-3438-498C-895F-A9A1541F04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7736" y="3184672"/>
            <a:ext cx="1686233" cy="1050823"/>
          </a:xfrm>
          <a:prstGeom prst="rect">
            <a:avLst/>
          </a:prstGeom>
        </p:spPr>
      </p:pic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5B3E0DA3-256E-4AA7-818C-FAEEC33865CC}"/>
              </a:ext>
            </a:extLst>
          </p:cNvPr>
          <p:cNvSpPr/>
          <p:nvPr/>
        </p:nvSpPr>
        <p:spPr>
          <a:xfrm>
            <a:off x="5871437" y="1173724"/>
            <a:ext cx="5670011" cy="5219700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12" name="Graphic 111" descr="Business Growth with solid fill">
            <a:extLst>
              <a:ext uri="{FF2B5EF4-FFF2-40B4-BE49-F238E27FC236}">
                <a16:creationId xmlns:a16="http://schemas.microsoft.com/office/drawing/2014/main" id="{3713A6B1-D0FB-4C87-A0F1-372010B871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5279" y="2228000"/>
            <a:ext cx="824542" cy="824542"/>
          </a:xfrm>
          <a:prstGeom prst="rect">
            <a:avLst/>
          </a:prstGeom>
        </p:spPr>
      </p:pic>
      <p:pic>
        <p:nvPicPr>
          <p:cNvPr id="113" name="Graphic 112" descr="Connections with solid fill">
            <a:extLst>
              <a:ext uri="{FF2B5EF4-FFF2-40B4-BE49-F238E27FC236}">
                <a16:creationId xmlns:a16="http://schemas.microsoft.com/office/drawing/2014/main" id="{C49EE027-37CF-46CE-8BCA-8887D84DB0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4192" y="1244884"/>
            <a:ext cx="914400" cy="914400"/>
          </a:xfrm>
          <a:prstGeom prst="rect">
            <a:avLst/>
          </a:prstGeom>
        </p:spPr>
      </p:pic>
      <p:pic>
        <p:nvPicPr>
          <p:cNvPr id="114" name="Graphic 113" descr="Research with solid fill">
            <a:extLst>
              <a:ext uri="{FF2B5EF4-FFF2-40B4-BE49-F238E27FC236}">
                <a16:creationId xmlns:a16="http://schemas.microsoft.com/office/drawing/2014/main" id="{BAF4195A-2163-47CE-8E0A-1C262C424E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6943" y="3299692"/>
            <a:ext cx="710585" cy="710585"/>
          </a:xfrm>
          <a:prstGeom prst="rect">
            <a:avLst/>
          </a:prstGeom>
        </p:spPr>
      </p:pic>
      <p:pic>
        <p:nvPicPr>
          <p:cNvPr id="115" name="Graphic 114" descr="Bullseye with solid fill">
            <a:extLst>
              <a:ext uri="{FF2B5EF4-FFF2-40B4-BE49-F238E27FC236}">
                <a16:creationId xmlns:a16="http://schemas.microsoft.com/office/drawing/2014/main" id="{CBAD6370-C09C-4D5D-A3B2-B36E9901BB8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80749" y="5312387"/>
            <a:ext cx="710585" cy="7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61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C2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7574EE-B47A-8238-C146-AAFD5E363490}"/>
              </a:ext>
            </a:extLst>
          </p:cNvPr>
          <p:cNvSpPr/>
          <p:nvPr/>
        </p:nvSpPr>
        <p:spPr>
          <a:xfrm>
            <a:off x="389926" y="357518"/>
            <a:ext cx="11485418" cy="6160077"/>
          </a:xfrm>
          <a:prstGeom prst="roundRect">
            <a:avLst>
              <a:gd name="adj" fmla="val 6352"/>
            </a:avLst>
          </a:prstGeom>
          <a:solidFill>
            <a:srgbClr val="DEF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CD6AA5-82B8-7903-7A6A-B934E2426CD7}"/>
              </a:ext>
            </a:extLst>
          </p:cNvPr>
          <p:cNvSpPr/>
          <p:nvPr/>
        </p:nvSpPr>
        <p:spPr>
          <a:xfrm>
            <a:off x="343633" y="340405"/>
            <a:ext cx="855518" cy="6177190"/>
          </a:xfrm>
          <a:custGeom>
            <a:avLst/>
            <a:gdLst>
              <a:gd name="connsiteX0" fmla="*/ 412172 w 855518"/>
              <a:gd name="connsiteY0" fmla="*/ 0 h 6160078"/>
              <a:gd name="connsiteX1" fmla="*/ 855518 w 855518"/>
              <a:gd name="connsiteY1" fmla="*/ 0 h 6160078"/>
              <a:gd name="connsiteX2" fmla="*/ 855518 w 855518"/>
              <a:gd name="connsiteY2" fmla="*/ 6160077 h 6160078"/>
              <a:gd name="connsiteX3" fmla="*/ 437576 w 855518"/>
              <a:gd name="connsiteY3" fmla="*/ 6160077 h 6160078"/>
              <a:gd name="connsiteX4" fmla="*/ 437571 w 855518"/>
              <a:gd name="connsiteY4" fmla="*/ 6160078 h 6160078"/>
              <a:gd name="connsiteX5" fmla="*/ 386774 w 855518"/>
              <a:gd name="connsiteY5" fmla="*/ 6160078 h 6160078"/>
              <a:gd name="connsiteX6" fmla="*/ 0 w 855518"/>
              <a:gd name="connsiteY6" fmla="*/ 5773304 h 6160078"/>
              <a:gd name="connsiteX7" fmla="*/ 0 w 855518"/>
              <a:gd name="connsiteY7" fmla="*/ 386775 h 6160078"/>
              <a:gd name="connsiteX8" fmla="*/ 386774 w 855518"/>
              <a:gd name="connsiteY8" fmla="*/ 1 h 6160078"/>
              <a:gd name="connsiteX9" fmla="*/ 412172 w 855518"/>
              <a:gd name="connsiteY9" fmla="*/ 1 h 616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5518" h="6160078">
                <a:moveTo>
                  <a:pt x="412172" y="0"/>
                </a:moveTo>
                <a:lnTo>
                  <a:pt x="855518" y="0"/>
                </a:lnTo>
                <a:lnTo>
                  <a:pt x="855518" y="6160077"/>
                </a:lnTo>
                <a:lnTo>
                  <a:pt x="437576" y="6160077"/>
                </a:lnTo>
                <a:lnTo>
                  <a:pt x="437571" y="6160078"/>
                </a:lnTo>
                <a:lnTo>
                  <a:pt x="386774" y="6160078"/>
                </a:lnTo>
                <a:cubicBezTo>
                  <a:pt x="173165" y="6160078"/>
                  <a:pt x="0" y="5986913"/>
                  <a:pt x="0" y="5773304"/>
                </a:cubicBezTo>
                <a:lnTo>
                  <a:pt x="0" y="386775"/>
                </a:lnTo>
                <a:cubicBezTo>
                  <a:pt x="0" y="173166"/>
                  <a:pt x="173165" y="1"/>
                  <a:pt x="386774" y="1"/>
                </a:cubicBezTo>
                <a:lnTo>
                  <a:pt x="412172" y="1"/>
                </a:lnTo>
                <a:close/>
              </a:path>
            </a:pathLst>
          </a:custGeom>
          <a:solidFill>
            <a:srgbClr val="05A4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4B6699E-9014-438B-493E-21263900DBAC}"/>
              </a:ext>
            </a:extLst>
          </p:cNvPr>
          <p:cNvSpPr/>
          <p:nvPr/>
        </p:nvSpPr>
        <p:spPr>
          <a:xfrm>
            <a:off x="771392" y="340403"/>
            <a:ext cx="11103952" cy="710585"/>
          </a:xfrm>
          <a:custGeom>
            <a:avLst/>
            <a:gdLst>
              <a:gd name="connsiteX0" fmla="*/ 371044 w 11062855"/>
              <a:gd name="connsiteY0" fmla="*/ 0 h 731698"/>
              <a:gd name="connsiteX1" fmla="*/ 10697006 w 11062855"/>
              <a:gd name="connsiteY1" fmla="*/ 0 h 731698"/>
              <a:gd name="connsiteX2" fmla="*/ 11062855 w 11062855"/>
              <a:gd name="connsiteY2" fmla="*/ 365849 h 731698"/>
              <a:gd name="connsiteX3" fmla="*/ 11062854 w 11062855"/>
              <a:gd name="connsiteY3" fmla="*/ 365849 h 731698"/>
              <a:gd name="connsiteX4" fmla="*/ 11062854 w 11062855"/>
              <a:gd name="connsiteY4" fmla="*/ 731697 h 731698"/>
              <a:gd name="connsiteX5" fmla="*/ 10697015 w 11062855"/>
              <a:gd name="connsiteY5" fmla="*/ 731697 h 731698"/>
              <a:gd name="connsiteX6" fmla="*/ 10697005 w 11062855"/>
              <a:gd name="connsiteY6" fmla="*/ 731698 h 731698"/>
              <a:gd name="connsiteX7" fmla="*/ 371044 w 11062855"/>
              <a:gd name="connsiteY7" fmla="*/ 731697 h 731698"/>
              <a:gd name="connsiteX8" fmla="*/ 0 w 11062855"/>
              <a:gd name="connsiteY8" fmla="*/ 731697 h 731698"/>
              <a:gd name="connsiteX9" fmla="*/ 0 w 11062855"/>
              <a:gd name="connsiteY9" fmla="*/ 365848 h 731698"/>
              <a:gd name="connsiteX10" fmla="*/ 5195 w 11062855"/>
              <a:gd name="connsiteY10" fmla="*/ 365848 h 731698"/>
              <a:gd name="connsiteX11" fmla="*/ 5195 w 11062855"/>
              <a:gd name="connsiteY11" fmla="*/ 365848 h 731698"/>
              <a:gd name="connsiteX12" fmla="*/ 33945 w 11062855"/>
              <a:gd name="connsiteY12" fmla="*/ 223444 h 731698"/>
              <a:gd name="connsiteX13" fmla="*/ 371044 w 11062855"/>
              <a:gd name="connsiteY13" fmla="*/ 0 h 731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62855" h="731698">
                <a:moveTo>
                  <a:pt x="371044" y="0"/>
                </a:moveTo>
                <a:lnTo>
                  <a:pt x="10697006" y="0"/>
                </a:lnTo>
                <a:cubicBezTo>
                  <a:pt x="10899059" y="0"/>
                  <a:pt x="11062855" y="163796"/>
                  <a:pt x="11062855" y="365849"/>
                </a:cubicBezTo>
                <a:lnTo>
                  <a:pt x="11062854" y="365849"/>
                </a:lnTo>
                <a:lnTo>
                  <a:pt x="11062854" y="731697"/>
                </a:lnTo>
                <a:lnTo>
                  <a:pt x="10697015" y="731697"/>
                </a:lnTo>
                <a:lnTo>
                  <a:pt x="10697005" y="731698"/>
                </a:lnTo>
                <a:lnTo>
                  <a:pt x="371044" y="731697"/>
                </a:lnTo>
                <a:lnTo>
                  <a:pt x="0" y="731697"/>
                </a:lnTo>
                <a:lnTo>
                  <a:pt x="0" y="365848"/>
                </a:lnTo>
                <a:lnTo>
                  <a:pt x="5195" y="365848"/>
                </a:lnTo>
                <a:lnTo>
                  <a:pt x="5195" y="365848"/>
                </a:lnTo>
                <a:lnTo>
                  <a:pt x="33945" y="223444"/>
                </a:lnTo>
                <a:cubicBezTo>
                  <a:pt x="89484" y="92135"/>
                  <a:pt x="219504" y="0"/>
                  <a:pt x="371044" y="0"/>
                </a:cubicBezTo>
                <a:close/>
              </a:path>
            </a:pathLst>
          </a:custGeom>
          <a:solidFill>
            <a:srgbClr val="05A4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7" name="Freeform: Shape 1026">
            <a:extLst>
              <a:ext uri="{FF2B5EF4-FFF2-40B4-BE49-F238E27FC236}">
                <a16:creationId xmlns:a16="http://schemas.microsoft.com/office/drawing/2014/main" id="{34F7A8A5-DBF0-E1CB-D3D8-199856201B54}"/>
              </a:ext>
            </a:extLst>
          </p:cNvPr>
          <p:cNvSpPr/>
          <p:nvPr/>
        </p:nvSpPr>
        <p:spPr>
          <a:xfrm rot="5400000" flipH="1">
            <a:off x="886749" y="4488086"/>
            <a:ext cx="917488" cy="341553"/>
          </a:xfrm>
          <a:custGeom>
            <a:avLst/>
            <a:gdLst>
              <a:gd name="connsiteX0" fmla="*/ 0 w 1979130"/>
              <a:gd name="connsiteY0" fmla="*/ 1346204 h 1346204"/>
              <a:gd name="connsiteX1" fmla="*/ 989565 w 1979130"/>
              <a:gd name="connsiteY1" fmla="*/ 1346204 h 1346204"/>
              <a:gd name="connsiteX2" fmla="*/ 989565 w 1979130"/>
              <a:gd name="connsiteY2" fmla="*/ 1346202 h 1346204"/>
              <a:gd name="connsiteX3" fmla="*/ 1979130 w 1979130"/>
              <a:gd name="connsiteY3" fmla="*/ 1346202 h 1346204"/>
              <a:gd name="connsiteX4" fmla="*/ 989565 w 1979130"/>
              <a:gd name="connsiteY4" fmla="*/ 0 h 1346204"/>
              <a:gd name="connsiteX5" fmla="*/ 989565 w 1979130"/>
              <a:gd name="connsiteY5" fmla="*/ 2 h 1346204"/>
              <a:gd name="connsiteX6" fmla="*/ 0 w 1979130"/>
              <a:gd name="connsiteY6" fmla="*/ 1346204 h 134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30" h="1346204">
                <a:moveTo>
                  <a:pt x="0" y="1346204"/>
                </a:moveTo>
                <a:lnTo>
                  <a:pt x="989565" y="1346204"/>
                </a:lnTo>
                <a:lnTo>
                  <a:pt x="989565" y="1346202"/>
                </a:lnTo>
                <a:lnTo>
                  <a:pt x="1979130" y="1346202"/>
                </a:lnTo>
                <a:cubicBezTo>
                  <a:pt x="1446075" y="897468"/>
                  <a:pt x="1409907" y="51179"/>
                  <a:pt x="989565" y="0"/>
                </a:cubicBezTo>
                <a:lnTo>
                  <a:pt x="989565" y="2"/>
                </a:lnTo>
                <a:cubicBezTo>
                  <a:pt x="569223" y="51181"/>
                  <a:pt x="533055" y="897470"/>
                  <a:pt x="0" y="1346204"/>
                </a:cubicBezTo>
                <a:close/>
              </a:path>
            </a:pathLst>
          </a:custGeom>
          <a:solidFill>
            <a:srgbClr val="05A4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US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69" name="Graphic 1068" descr="Supply And Demand with solid fill">
            <a:extLst>
              <a:ext uri="{FF2B5EF4-FFF2-40B4-BE49-F238E27FC236}">
                <a16:creationId xmlns:a16="http://schemas.microsoft.com/office/drawing/2014/main" id="{ED1EBE57-D52E-247F-F80E-EA2666D9D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009" y="4280383"/>
            <a:ext cx="710585" cy="71058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E48C80-EC6C-4169-8752-AAE2C56D0C3B}"/>
              </a:ext>
            </a:extLst>
          </p:cNvPr>
          <p:cNvSpPr/>
          <p:nvPr/>
        </p:nvSpPr>
        <p:spPr>
          <a:xfrm>
            <a:off x="1682169" y="1308581"/>
            <a:ext cx="1584458" cy="495142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7620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0C3EC1-121F-464B-AFBF-86ED7212C481}"/>
              </a:ext>
            </a:extLst>
          </p:cNvPr>
          <p:cNvSpPr txBox="1"/>
          <p:nvPr/>
        </p:nvSpPr>
        <p:spPr>
          <a:xfrm>
            <a:off x="1717973" y="2634689"/>
            <a:ext cx="1584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2400" b="1" dirty="0">
                <a:solidFill>
                  <a:schemeClr val="bg1"/>
                </a:solidFill>
              </a:rPr>
              <a:t>Población objetivo</a:t>
            </a:r>
            <a:endParaRPr lang="es-PE" sz="2400" b="1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C92082-A451-4DF8-9C0A-72F788C0D1AC}"/>
              </a:ext>
            </a:extLst>
          </p:cNvPr>
          <p:cNvSpPr/>
          <p:nvPr/>
        </p:nvSpPr>
        <p:spPr>
          <a:xfrm>
            <a:off x="4937760" y="2046728"/>
            <a:ext cx="2286073" cy="53038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7620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CC6E743-17F0-4C54-B2BA-029910B8D287}"/>
              </a:ext>
            </a:extLst>
          </p:cNvPr>
          <p:cNvSpPr/>
          <p:nvPr/>
        </p:nvSpPr>
        <p:spPr>
          <a:xfrm>
            <a:off x="4937760" y="2747662"/>
            <a:ext cx="2286073" cy="53038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7620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3AD7CAA-70D6-4688-AC03-0EC95BC587EA}"/>
              </a:ext>
            </a:extLst>
          </p:cNvPr>
          <p:cNvSpPr/>
          <p:nvPr/>
        </p:nvSpPr>
        <p:spPr>
          <a:xfrm>
            <a:off x="4937760" y="3448596"/>
            <a:ext cx="2286073" cy="53038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7620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9695E22-8366-4A43-9F49-71F120F48D1A}"/>
              </a:ext>
            </a:extLst>
          </p:cNvPr>
          <p:cNvSpPr/>
          <p:nvPr/>
        </p:nvSpPr>
        <p:spPr>
          <a:xfrm>
            <a:off x="4937760" y="5169878"/>
            <a:ext cx="2286073" cy="53038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7620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7628BFD-33E6-4434-9369-CCAA3906CA4F}"/>
              </a:ext>
            </a:extLst>
          </p:cNvPr>
          <p:cNvSpPr/>
          <p:nvPr/>
        </p:nvSpPr>
        <p:spPr>
          <a:xfrm>
            <a:off x="3749645" y="2639463"/>
            <a:ext cx="721127" cy="1111767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 w="7620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8540C3F-DD06-4940-91EF-020EDEB56C6B}"/>
              </a:ext>
            </a:extLst>
          </p:cNvPr>
          <p:cNvSpPr/>
          <p:nvPr/>
        </p:nvSpPr>
        <p:spPr>
          <a:xfrm rot="16200000">
            <a:off x="5794326" y="3353524"/>
            <a:ext cx="4093896" cy="861533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 w="7620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5EE9DC0-34F5-4FF1-BA73-CF7FF93ABC74}"/>
              </a:ext>
            </a:extLst>
          </p:cNvPr>
          <p:cNvSpPr/>
          <p:nvPr/>
        </p:nvSpPr>
        <p:spPr>
          <a:xfrm>
            <a:off x="8497265" y="1500667"/>
            <a:ext cx="3166399" cy="155619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7620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98AB52-E1FD-440A-8C37-778B69237EBC}"/>
              </a:ext>
            </a:extLst>
          </p:cNvPr>
          <p:cNvSpPr/>
          <p:nvPr/>
        </p:nvSpPr>
        <p:spPr>
          <a:xfrm>
            <a:off x="8458714" y="5274769"/>
            <a:ext cx="3166399" cy="88314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7620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BF2D12-E0CB-4373-9D2E-C153E3624203}"/>
              </a:ext>
            </a:extLst>
          </p:cNvPr>
          <p:cNvSpPr txBox="1"/>
          <p:nvPr/>
        </p:nvSpPr>
        <p:spPr>
          <a:xfrm>
            <a:off x="5186206" y="5818042"/>
            <a:ext cx="17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400" b="1" dirty="0"/>
              <a:t>Modelo ensamblado</a:t>
            </a:r>
            <a:br>
              <a:rPr lang="es-PA" sz="1400" b="1" dirty="0"/>
            </a:br>
            <a:r>
              <a:rPr lang="es-PA" sz="1400" b="1" dirty="0"/>
              <a:t>Deciles</a:t>
            </a:r>
            <a:endParaRPr lang="es-PE" sz="1400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698529-2301-470E-9793-892698539603}"/>
              </a:ext>
            </a:extLst>
          </p:cNvPr>
          <p:cNvSpPr/>
          <p:nvPr/>
        </p:nvSpPr>
        <p:spPr>
          <a:xfrm>
            <a:off x="5980028" y="4147732"/>
            <a:ext cx="106680" cy="104775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08A3D82-B674-4E46-BF8F-31C5192D7B73}"/>
              </a:ext>
            </a:extLst>
          </p:cNvPr>
          <p:cNvSpPr/>
          <p:nvPr/>
        </p:nvSpPr>
        <p:spPr>
          <a:xfrm>
            <a:off x="5980028" y="4452532"/>
            <a:ext cx="106680" cy="104775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FEAAA4-C581-49E8-9E11-99513F12F9E7}"/>
              </a:ext>
            </a:extLst>
          </p:cNvPr>
          <p:cNvSpPr/>
          <p:nvPr/>
        </p:nvSpPr>
        <p:spPr>
          <a:xfrm>
            <a:off x="5978123" y="4755282"/>
            <a:ext cx="106680" cy="104775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F58D8A-40B0-4A0E-A355-9B5766CC4DFB}"/>
              </a:ext>
            </a:extLst>
          </p:cNvPr>
          <p:cNvSpPr txBox="1"/>
          <p:nvPr/>
        </p:nvSpPr>
        <p:spPr>
          <a:xfrm>
            <a:off x="3379492" y="3987362"/>
            <a:ext cx="14454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400" b="1" dirty="0"/>
              <a:t>F(x)</a:t>
            </a:r>
            <a:br>
              <a:rPr lang="es-PA" sz="1400" b="1" dirty="0"/>
            </a:br>
            <a:r>
              <a:rPr lang="es-PA" sz="1400" b="1" dirty="0"/>
              <a:t>Modelo de propensión de capacidad de ahorro.</a:t>
            </a:r>
            <a:endParaRPr lang="es-PE" sz="1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54A136-2C66-46DA-A93A-0C875F9526C7}"/>
              </a:ext>
            </a:extLst>
          </p:cNvPr>
          <p:cNvSpPr txBox="1"/>
          <p:nvPr/>
        </p:nvSpPr>
        <p:spPr>
          <a:xfrm>
            <a:off x="6984558" y="5847316"/>
            <a:ext cx="17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400" b="1" dirty="0"/>
              <a:t>Menos </a:t>
            </a:r>
            <a:br>
              <a:rPr lang="es-PA" sz="1400" b="1" dirty="0"/>
            </a:br>
            <a:r>
              <a:rPr lang="es-PA" sz="1400" b="1" dirty="0"/>
              <a:t>probable</a:t>
            </a:r>
            <a:endParaRPr lang="es-PE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1E7E0A-53C0-4C35-A543-02EBC7B138D9}"/>
              </a:ext>
            </a:extLst>
          </p:cNvPr>
          <p:cNvSpPr txBox="1"/>
          <p:nvPr/>
        </p:nvSpPr>
        <p:spPr>
          <a:xfrm>
            <a:off x="6984558" y="1184014"/>
            <a:ext cx="17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400" b="1" dirty="0"/>
              <a:t>Más </a:t>
            </a:r>
            <a:br>
              <a:rPr lang="es-PA" sz="1400" b="1" dirty="0"/>
            </a:br>
            <a:r>
              <a:rPr lang="es-PA" sz="1400" b="1" dirty="0"/>
              <a:t>probable</a:t>
            </a:r>
            <a:endParaRPr lang="es-PE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54944F-A27A-4D0D-A94E-D0EC69E91F7A}"/>
              </a:ext>
            </a:extLst>
          </p:cNvPr>
          <p:cNvSpPr txBox="1"/>
          <p:nvPr/>
        </p:nvSpPr>
        <p:spPr>
          <a:xfrm>
            <a:off x="9153845" y="3466125"/>
            <a:ext cx="18329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sz="1400" b="1" dirty="0"/>
              <a:t>G(X)</a:t>
            </a:r>
            <a:br>
              <a:rPr lang="es-PA" sz="1400" b="1" dirty="0"/>
            </a:br>
            <a:r>
              <a:rPr lang="es-PA" sz="1400" b="1" dirty="0"/>
              <a:t>Modelo de contactabilidad de por llamadas telefónicas. </a:t>
            </a:r>
            <a:endParaRPr lang="es-PE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42863A-92CE-42B6-9D62-42D8B61DDEE8}"/>
              </a:ext>
            </a:extLst>
          </p:cNvPr>
          <p:cNvSpPr txBox="1"/>
          <p:nvPr/>
        </p:nvSpPr>
        <p:spPr>
          <a:xfrm>
            <a:off x="9208859" y="1646803"/>
            <a:ext cx="2316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b="1" dirty="0">
                <a:solidFill>
                  <a:schemeClr val="bg1"/>
                </a:solidFill>
              </a:rPr>
              <a:t>Llamar o visitar más seguido (2 llamadas al día o 2 visitas por semana).</a:t>
            </a:r>
            <a:endParaRPr lang="es-PE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F6BB60-1D16-4792-9FCE-496EAA632CA5}"/>
              </a:ext>
            </a:extLst>
          </p:cNvPr>
          <p:cNvSpPr txBox="1"/>
          <p:nvPr/>
        </p:nvSpPr>
        <p:spPr>
          <a:xfrm>
            <a:off x="8962344" y="5393173"/>
            <a:ext cx="2316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b="1" dirty="0">
                <a:solidFill>
                  <a:schemeClr val="bg1"/>
                </a:solidFill>
              </a:rPr>
              <a:t>No tomar acciones a partir del decil x.</a:t>
            </a:r>
            <a:endParaRPr lang="es-PE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6EF665-03C7-4608-83EC-5FD26BC26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01" b="89792" l="8746" r="89934">
                        <a14:foregroundMark x1="50330" y1="6574" x2="50330" y2="6574"/>
                        <a14:foregroundMark x1="81023" y1="65571" x2="81023" y2="65571"/>
                        <a14:foregroundMark x1="17987" y1="15052" x2="17987" y2="15052"/>
                        <a14:foregroundMark x1="17987" y1="28720" x2="17987" y2="28720"/>
                        <a14:foregroundMark x1="18647" y1="41522" x2="18647" y2="41522"/>
                        <a14:foregroundMark x1="81518" y1="15052" x2="81518" y2="15052"/>
                        <a14:foregroundMark x1="82013" y1="28374" x2="82013" y2="28374"/>
                        <a14:foregroundMark x1="81188" y1="41176" x2="81188" y2="41176"/>
                        <a14:foregroundMark x1="8746" y1="82526" x2="8746" y2="82526"/>
                        <a14:foregroundMark x1="42574" y1="88754" x2="42574" y2="88754"/>
                        <a14:foregroundMark x1="60561" y1="88581" x2="60561" y2="885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2996" y="3461960"/>
            <a:ext cx="1997921" cy="1905608"/>
          </a:xfrm>
          <a:prstGeom prst="rect">
            <a:avLst/>
          </a:prstGeom>
        </p:spPr>
      </p:pic>
      <p:pic>
        <p:nvPicPr>
          <p:cNvPr id="3076" name="Picture 4" descr="Hucha Ahorro Dinero - Imagen gratis en Pixabay - Pixabay">
            <a:extLst>
              <a:ext uri="{FF2B5EF4-FFF2-40B4-BE49-F238E27FC236}">
                <a16:creationId xmlns:a16="http://schemas.microsoft.com/office/drawing/2014/main" id="{8164EAE6-F57D-41A4-8C1D-2B26CA61E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33" y="2004561"/>
            <a:ext cx="746003" cy="86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F206FB3-03AE-42B8-A9C3-8CD779C12628}"/>
              </a:ext>
            </a:extLst>
          </p:cNvPr>
          <p:cNvSpPr/>
          <p:nvPr/>
        </p:nvSpPr>
        <p:spPr>
          <a:xfrm>
            <a:off x="7884160" y="450645"/>
            <a:ext cx="4231330" cy="477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Estrategia</a:t>
            </a:r>
            <a:endParaRPr lang="en-US" sz="3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2C6510-0F53-479A-9133-3EB87855149D}"/>
              </a:ext>
            </a:extLst>
          </p:cNvPr>
          <p:cNvSpPr txBox="1"/>
          <p:nvPr/>
        </p:nvSpPr>
        <p:spPr>
          <a:xfrm>
            <a:off x="4916899" y="5255487"/>
            <a:ext cx="231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b="1" dirty="0">
                <a:solidFill>
                  <a:schemeClr val="bg1"/>
                </a:solidFill>
              </a:rPr>
              <a:t>1er decil</a:t>
            </a:r>
            <a:endParaRPr lang="es-PE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9E043-D655-4A55-B788-6376E8E4F7D9}"/>
              </a:ext>
            </a:extLst>
          </p:cNvPr>
          <p:cNvSpPr txBox="1"/>
          <p:nvPr/>
        </p:nvSpPr>
        <p:spPr>
          <a:xfrm>
            <a:off x="4900417" y="3559756"/>
            <a:ext cx="231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b="1" dirty="0">
                <a:solidFill>
                  <a:schemeClr val="bg1"/>
                </a:solidFill>
              </a:rPr>
              <a:t>8vo decil</a:t>
            </a:r>
            <a:endParaRPr lang="es-PE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C60303-B289-4C45-820D-58CDB1180C82}"/>
              </a:ext>
            </a:extLst>
          </p:cNvPr>
          <p:cNvSpPr txBox="1"/>
          <p:nvPr/>
        </p:nvSpPr>
        <p:spPr>
          <a:xfrm>
            <a:off x="4880605" y="2789678"/>
            <a:ext cx="231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b="1">
                <a:solidFill>
                  <a:schemeClr val="bg1"/>
                </a:solidFill>
              </a:rPr>
              <a:t>9no decil</a:t>
            </a:r>
            <a:endParaRPr lang="es-PE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03B6B8-FF39-4A17-AA54-9498DFB91627}"/>
              </a:ext>
            </a:extLst>
          </p:cNvPr>
          <p:cNvSpPr txBox="1"/>
          <p:nvPr/>
        </p:nvSpPr>
        <p:spPr>
          <a:xfrm>
            <a:off x="4901825" y="2137652"/>
            <a:ext cx="231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b="1">
                <a:solidFill>
                  <a:schemeClr val="bg1"/>
                </a:solidFill>
              </a:rPr>
              <a:t>10mo decil</a:t>
            </a:r>
            <a:endParaRPr lang="es-PE" b="1" dirty="0">
              <a:solidFill>
                <a:schemeClr val="bg1"/>
              </a:solidFill>
            </a:endParaRPr>
          </a:p>
        </p:txBody>
      </p:sp>
      <p:sp>
        <p:nvSpPr>
          <p:cNvPr id="42" name="CuadroTexto 16">
            <a:extLst>
              <a:ext uri="{FF2B5EF4-FFF2-40B4-BE49-F238E27FC236}">
                <a16:creationId xmlns:a16="http://schemas.microsoft.com/office/drawing/2014/main" id="{13569AB9-1F3D-4407-B827-3864DBE93716}"/>
              </a:ext>
            </a:extLst>
          </p:cNvPr>
          <p:cNvSpPr txBox="1"/>
          <p:nvPr/>
        </p:nvSpPr>
        <p:spPr>
          <a:xfrm>
            <a:off x="9082980" y="1092366"/>
            <a:ext cx="1899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/>
              <a:t>Acción de negocio</a:t>
            </a:r>
          </a:p>
        </p:txBody>
      </p:sp>
      <p:pic>
        <p:nvPicPr>
          <p:cNvPr id="43" name="Graphic 42" descr="Connections with solid fill">
            <a:extLst>
              <a:ext uri="{FF2B5EF4-FFF2-40B4-BE49-F238E27FC236}">
                <a16:creationId xmlns:a16="http://schemas.microsoft.com/office/drawing/2014/main" id="{E0ADCAED-C669-4198-A387-33556D8C54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184" y="1259400"/>
            <a:ext cx="914400" cy="914400"/>
          </a:xfrm>
          <a:prstGeom prst="rect">
            <a:avLst/>
          </a:prstGeom>
        </p:spPr>
      </p:pic>
      <p:pic>
        <p:nvPicPr>
          <p:cNvPr id="44" name="Graphic 43" descr="Business Growth with solid fill">
            <a:extLst>
              <a:ext uri="{FF2B5EF4-FFF2-40B4-BE49-F238E27FC236}">
                <a16:creationId xmlns:a16="http://schemas.microsoft.com/office/drawing/2014/main" id="{6195EE22-E30A-4439-900D-A7B0B0E252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7029" y="2305157"/>
            <a:ext cx="779852" cy="779852"/>
          </a:xfrm>
          <a:prstGeom prst="rect">
            <a:avLst/>
          </a:prstGeom>
        </p:spPr>
      </p:pic>
      <p:pic>
        <p:nvPicPr>
          <p:cNvPr id="45" name="Graphic 44" descr="Research with solid fill">
            <a:extLst>
              <a:ext uri="{FF2B5EF4-FFF2-40B4-BE49-F238E27FC236}">
                <a16:creationId xmlns:a16="http://schemas.microsoft.com/office/drawing/2014/main" id="{5E23C3CD-34CF-422D-ACB2-FD542E3ED0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162" y="3319826"/>
            <a:ext cx="710585" cy="710585"/>
          </a:xfrm>
          <a:prstGeom prst="rect">
            <a:avLst/>
          </a:prstGeom>
        </p:spPr>
      </p:pic>
      <p:pic>
        <p:nvPicPr>
          <p:cNvPr id="46" name="Graphic 45" descr="Bullseye with solid fill">
            <a:extLst>
              <a:ext uri="{FF2B5EF4-FFF2-40B4-BE49-F238E27FC236}">
                <a16:creationId xmlns:a16="http://schemas.microsoft.com/office/drawing/2014/main" id="{B6DA7CA2-2BC2-4665-BB39-E76F1FC71B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0749" y="5312387"/>
            <a:ext cx="710585" cy="7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70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7574EE-B47A-8238-C146-AAFD5E363490}"/>
              </a:ext>
            </a:extLst>
          </p:cNvPr>
          <p:cNvSpPr/>
          <p:nvPr/>
        </p:nvSpPr>
        <p:spPr>
          <a:xfrm>
            <a:off x="389926" y="390893"/>
            <a:ext cx="11485418" cy="6160077"/>
          </a:xfrm>
          <a:prstGeom prst="roundRect">
            <a:avLst>
              <a:gd name="adj" fmla="val 6352"/>
            </a:avLst>
          </a:prstGeom>
          <a:solidFill>
            <a:srgbClr val="DEF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CD6AA5-82B8-7903-7A6A-B934E2426CD7}"/>
              </a:ext>
            </a:extLst>
          </p:cNvPr>
          <p:cNvSpPr/>
          <p:nvPr/>
        </p:nvSpPr>
        <p:spPr>
          <a:xfrm>
            <a:off x="343633" y="340405"/>
            <a:ext cx="855518" cy="6177190"/>
          </a:xfrm>
          <a:custGeom>
            <a:avLst/>
            <a:gdLst>
              <a:gd name="connsiteX0" fmla="*/ 412172 w 855518"/>
              <a:gd name="connsiteY0" fmla="*/ 0 h 6160078"/>
              <a:gd name="connsiteX1" fmla="*/ 855518 w 855518"/>
              <a:gd name="connsiteY1" fmla="*/ 0 h 6160078"/>
              <a:gd name="connsiteX2" fmla="*/ 855518 w 855518"/>
              <a:gd name="connsiteY2" fmla="*/ 6160077 h 6160078"/>
              <a:gd name="connsiteX3" fmla="*/ 437576 w 855518"/>
              <a:gd name="connsiteY3" fmla="*/ 6160077 h 6160078"/>
              <a:gd name="connsiteX4" fmla="*/ 437571 w 855518"/>
              <a:gd name="connsiteY4" fmla="*/ 6160078 h 6160078"/>
              <a:gd name="connsiteX5" fmla="*/ 386774 w 855518"/>
              <a:gd name="connsiteY5" fmla="*/ 6160078 h 6160078"/>
              <a:gd name="connsiteX6" fmla="*/ 0 w 855518"/>
              <a:gd name="connsiteY6" fmla="*/ 5773304 h 6160078"/>
              <a:gd name="connsiteX7" fmla="*/ 0 w 855518"/>
              <a:gd name="connsiteY7" fmla="*/ 386775 h 6160078"/>
              <a:gd name="connsiteX8" fmla="*/ 386774 w 855518"/>
              <a:gd name="connsiteY8" fmla="*/ 1 h 6160078"/>
              <a:gd name="connsiteX9" fmla="*/ 412172 w 855518"/>
              <a:gd name="connsiteY9" fmla="*/ 1 h 616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5518" h="6160078">
                <a:moveTo>
                  <a:pt x="412172" y="0"/>
                </a:moveTo>
                <a:lnTo>
                  <a:pt x="855518" y="0"/>
                </a:lnTo>
                <a:lnTo>
                  <a:pt x="855518" y="6160077"/>
                </a:lnTo>
                <a:lnTo>
                  <a:pt x="437576" y="6160077"/>
                </a:lnTo>
                <a:lnTo>
                  <a:pt x="437571" y="6160078"/>
                </a:lnTo>
                <a:lnTo>
                  <a:pt x="386774" y="6160078"/>
                </a:lnTo>
                <a:cubicBezTo>
                  <a:pt x="173165" y="6160078"/>
                  <a:pt x="0" y="5986913"/>
                  <a:pt x="0" y="5773304"/>
                </a:cubicBezTo>
                <a:lnTo>
                  <a:pt x="0" y="386775"/>
                </a:lnTo>
                <a:cubicBezTo>
                  <a:pt x="0" y="173166"/>
                  <a:pt x="173165" y="1"/>
                  <a:pt x="386774" y="1"/>
                </a:cubicBezTo>
                <a:lnTo>
                  <a:pt x="412172" y="1"/>
                </a:lnTo>
                <a:close/>
              </a:path>
            </a:pathLst>
          </a:custGeom>
          <a:solidFill>
            <a:srgbClr val="05A4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4B6699E-9014-438B-493E-21263900DBAC}"/>
              </a:ext>
            </a:extLst>
          </p:cNvPr>
          <p:cNvSpPr/>
          <p:nvPr/>
        </p:nvSpPr>
        <p:spPr>
          <a:xfrm>
            <a:off x="771392" y="340403"/>
            <a:ext cx="11103952" cy="710585"/>
          </a:xfrm>
          <a:custGeom>
            <a:avLst/>
            <a:gdLst>
              <a:gd name="connsiteX0" fmla="*/ 371044 w 11062855"/>
              <a:gd name="connsiteY0" fmla="*/ 0 h 731698"/>
              <a:gd name="connsiteX1" fmla="*/ 10697006 w 11062855"/>
              <a:gd name="connsiteY1" fmla="*/ 0 h 731698"/>
              <a:gd name="connsiteX2" fmla="*/ 11062855 w 11062855"/>
              <a:gd name="connsiteY2" fmla="*/ 365849 h 731698"/>
              <a:gd name="connsiteX3" fmla="*/ 11062854 w 11062855"/>
              <a:gd name="connsiteY3" fmla="*/ 365849 h 731698"/>
              <a:gd name="connsiteX4" fmla="*/ 11062854 w 11062855"/>
              <a:gd name="connsiteY4" fmla="*/ 731697 h 731698"/>
              <a:gd name="connsiteX5" fmla="*/ 10697015 w 11062855"/>
              <a:gd name="connsiteY5" fmla="*/ 731697 h 731698"/>
              <a:gd name="connsiteX6" fmla="*/ 10697005 w 11062855"/>
              <a:gd name="connsiteY6" fmla="*/ 731698 h 731698"/>
              <a:gd name="connsiteX7" fmla="*/ 371044 w 11062855"/>
              <a:gd name="connsiteY7" fmla="*/ 731697 h 731698"/>
              <a:gd name="connsiteX8" fmla="*/ 0 w 11062855"/>
              <a:gd name="connsiteY8" fmla="*/ 731697 h 731698"/>
              <a:gd name="connsiteX9" fmla="*/ 0 w 11062855"/>
              <a:gd name="connsiteY9" fmla="*/ 365848 h 731698"/>
              <a:gd name="connsiteX10" fmla="*/ 5195 w 11062855"/>
              <a:gd name="connsiteY10" fmla="*/ 365848 h 731698"/>
              <a:gd name="connsiteX11" fmla="*/ 5195 w 11062855"/>
              <a:gd name="connsiteY11" fmla="*/ 365848 h 731698"/>
              <a:gd name="connsiteX12" fmla="*/ 33945 w 11062855"/>
              <a:gd name="connsiteY12" fmla="*/ 223444 h 731698"/>
              <a:gd name="connsiteX13" fmla="*/ 371044 w 11062855"/>
              <a:gd name="connsiteY13" fmla="*/ 0 h 731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62855" h="731698">
                <a:moveTo>
                  <a:pt x="371044" y="0"/>
                </a:moveTo>
                <a:lnTo>
                  <a:pt x="10697006" y="0"/>
                </a:lnTo>
                <a:cubicBezTo>
                  <a:pt x="10899059" y="0"/>
                  <a:pt x="11062855" y="163796"/>
                  <a:pt x="11062855" y="365849"/>
                </a:cubicBezTo>
                <a:lnTo>
                  <a:pt x="11062854" y="365849"/>
                </a:lnTo>
                <a:lnTo>
                  <a:pt x="11062854" y="731697"/>
                </a:lnTo>
                <a:lnTo>
                  <a:pt x="10697015" y="731697"/>
                </a:lnTo>
                <a:lnTo>
                  <a:pt x="10697005" y="731698"/>
                </a:lnTo>
                <a:lnTo>
                  <a:pt x="371044" y="731697"/>
                </a:lnTo>
                <a:lnTo>
                  <a:pt x="0" y="731697"/>
                </a:lnTo>
                <a:lnTo>
                  <a:pt x="0" y="365848"/>
                </a:lnTo>
                <a:lnTo>
                  <a:pt x="5195" y="365848"/>
                </a:lnTo>
                <a:lnTo>
                  <a:pt x="5195" y="365848"/>
                </a:lnTo>
                <a:lnTo>
                  <a:pt x="33945" y="223444"/>
                </a:lnTo>
                <a:cubicBezTo>
                  <a:pt x="89484" y="92135"/>
                  <a:pt x="219504" y="0"/>
                  <a:pt x="371044" y="0"/>
                </a:cubicBezTo>
                <a:close/>
              </a:path>
            </a:pathLst>
          </a:custGeom>
          <a:solidFill>
            <a:srgbClr val="05A4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7" name="Freeform: Shape 1026">
            <a:extLst>
              <a:ext uri="{FF2B5EF4-FFF2-40B4-BE49-F238E27FC236}">
                <a16:creationId xmlns:a16="http://schemas.microsoft.com/office/drawing/2014/main" id="{34F7A8A5-DBF0-E1CB-D3D8-199856201B54}"/>
              </a:ext>
            </a:extLst>
          </p:cNvPr>
          <p:cNvSpPr/>
          <p:nvPr/>
        </p:nvSpPr>
        <p:spPr>
          <a:xfrm rot="5400000" flipH="1">
            <a:off x="911183" y="5528389"/>
            <a:ext cx="917488" cy="341553"/>
          </a:xfrm>
          <a:custGeom>
            <a:avLst/>
            <a:gdLst>
              <a:gd name="connsiteX0" fmla="*/ 0 w 1979130"/>
              <a:gd name="connsiteY0" fmla="*/ 1346204 h 1346204"/>
              <a:gd name="connsiteX1" fmla="*/ 989565 w 1979130"/>
              <a:gd name="connsiteY1" fmla="*/ 1346204 h 1346204"/>
              <a:gd name="connsiteX2" fmla="*/ 989565 w 1979130"/>
              <a:gd name="connsiteY2" fmla="*/ 1346202 h 1346204"/>
              <a:gd name="connsiteX3" fmla="*/ 1979130 w 1979130"/>
              <a:gd name="connsiteY3" fmla="*/ 1346202 h 1346204"/>
              <a:gd name="connsiteX4" fmla="*/ 989565 w 1979130"/>
              <a:gd name="connsiteY4" fmla="*/ 0 h 1346204"/>
              <a:gd name="connsiteX5" fmla="*/ 989565 w 1979130"/>
              <a:gd name="connsiteY5" fmla="*/ 2 h 1346204"/>
              <a:gd name="connsiteX6" fmla="*/ 0 w 1979130"/>
              <a:gd name="connsiteY6" fmla="*/ 1346204 h 134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30" h="1346204">
                <a:moveTo>
                  <a:pt x="0" y="1346204"/>
                </a:moveTo>
                <a:lnTo>
                  <a:pt x="989565" y="1346204"/>
                </a:lnTo>
                <a:lnTo>
                  <a:pt x="989565" y="1346202"/>
                </a:lnTo>
                <a:lnTo>
                  <a:pt x="1979130" y="1346202"/>
                </a:lnTo>
                <a:cubicBezTo>
                  <a:pt x="1446075" y="897468"/>
                  <a:pt x="1409907" y="51179"/>
                  <a:pt x="989565" y="0"/>
                </a:cubicBezTo>
                <a:lnTo>
                  <a:pt x="989565" y="2"/>
                </a:lnTo>
                <a:cubicBezTo>
                  <a:pt x="569223" y="51181"/>
                  <a:pt x="533055" y="897470"/>
                  <a:pt x="0" y="1346204"/>
                </a:cubicBezTo>
                <a:close/>
              </a:path>
            </a:pathLst>
          </a:custGeom>
          <a:solidFill>
            <a:srgbClr val="05A4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US" dirty="0">
              <a:ln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69" name="Graphic 1068" descr="Supply And Demand with solid fill">
            <a:extLst>
              <a:ext uri="{FF2B5EF4-FFF2-40B4-BE49-F238E27FC236}">
                <a16:creationId xmlns:a16="http://schemas.microsoft.com/office/drawing/2014/main" id="{ED1EBE57-D52E-247F-F80E-EA2666D9D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29" y="4298319"/>
            <a:ext cx="710585" cy="71058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F206FB3-03AE-42B8-A9C3-8CD779C12628}"/>
              </a:ext>
            </a:extLst>
          </p:cNvPr>
          <p:cNvSpPr/>
          <p:nvPr/>
        </p:nvSpPr>
        <p:spPr>
          <a:xfrm>
            <a:off x="7884160" y="450645"/>
            <a:ext cx="4231330" cy="477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Estrategia</a:t>
            </a:r>
            <a:endParaRPr lang="en-US" sz="3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FBDE3E-68B2-4AD9-86E9-65A09998694A}"/>
              </a:ext>
            </a:extLst>
          </p:cNvPr>
          <p:cNvSpPr txBox="1"/>
          <p:nvPr/>
        </p:nvSpPr>
        <p:spPr>
          <a:xfrm>
            <a:off x="2789167" y="3302086"/>
            <a:ext cx="73956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Implementar programas de educación financiera dirigidos a emprendedores.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Introducir incentivos para el ahorro, como programas de bonificación o descuentos para aquellos que ahorren una parte de sus ingresos.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Desarrollar herramientas bancarias digitales intuitivas y fáciles de usar que satisfagan las necesidades específicas de los emprendedores.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73D7C2-1824-4838-9339-3394AAB7E569}"/>
              </a:ext>
            </a:extLst>
          </p:cNvPr>
          <p:cNvSpPr txBox="1"/>
          <p:nvPr/>
        </p:nvSpPr>
        <p:spPr>
          <a:xfrm>
            <a:off x="3306561" y="1947875"/>
            <a:ext cx="6531428" cy="101566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PE" sz="2000" b="1" i="0" dirty="0">
                <a:solidFill>
                  <a:schemeClr val="tx1"/>
                </a:solidFill>
                <a:effectLst/>
                <a:latin typeface="+mj-lt"/>
              </a:rPr>
              <a:t>¿Cómo podríamos incentivar el ahorro en los emprendedores y las emprendedoras para que puedan estar mejor preparados ante imprevistos y cumplir sus objetivos?</a:t>
            </a:r>
            <a:endParaRPr lang="es-PE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8AF2FBE-AD5D-4FA0-8398-4EF5EF24A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55" b="95423" l="3057" r="89520">
                        <a14:foregroundMark x1="48908" y1="11620" x2="48908" y2="11620"/>
                        <a14:foregroundMark x1="29258" y1="16901" x2="29258" y2="16901"/>
                        <a14:foregroundMark x1="11790" y1="26761" x2="11790" y2="26761"/>
                        <a14:foregroundMark x1="10480" y1="42606" x2="10480" y2="42606"/>
                        <a14:foregroundMark x1="3930" y1="43662" x2="3930" y2="43662"/>
                        <a14:foregroundMark x1="13974" y1="58803" x2="13974" y2="58803"/>
                        <a14:foregroundMark x1="37991" y1="35915" x2="37991" y2="35915"/>
                        <a14:foregroundMark x1="45415" y1="41901" x2="45415" y2="41901"/>
                        <a14:foregroundMark x1="44541" y1="91549" x2="44541" y2="91549"/>
                        <a14:foregroundMark x1="47162" y1="95423" x2="47162" y2="95423"/>
                        <a14:foregroundMark x1="79476" y1="59507" x2="79476" y2="59507"/>
                        <a14:foregroundMark x1="86026" y1="44014" x2="86026" y2="44014"/>
                        <a14:foregroundMark x1="79913" y1="28873" x2="79913" y2="28873"/>
                        <a14:foregroundMark x1="68122" y1="15141" x2="68122" y2="15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3884" y="990349"/>
            <a:ext cx="1737944" cy="215535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71D4DB3-462C-4D13-9CB6-5B49E3FE08F5}"/>
              </a:ext>
            </a:extLst>
          </p:cNvPr>
          <p:cNvSpPr/>
          <p:nvPr/>
        </p:nvSpPr>
        <p:spPr>
          <a:xfrm>
            <a:off x="2653555" y="1568466"/>
            <a:ext cx="7752128" cy="3826494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A" dirty="0"/>
              <a:t>|</a:t>
            </a:r>
            <a:endParaRPr lang="es-PE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86538B1-F4F0-42DE-9ABA-8B4D334779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74" b="92833" l="7774" r="89753">
                        <a14:foregroundMark x1="9894" y1="33788" x2="9894" y2="33788"/>
                        <a14:foregroundMark x1="14488" y1="24232" x2="14488" y2="24232"/>
                        <a14:foregroundMark x1="50177" y1="9556" x2="50177" y2="9556"/>
                        <a14:foregroundMark x1="36749" y1="92833" x2="36749" y2="92833"/>
                        <a14:foregroundMark x1="89753" y1="38908" x2="89753" y2="38908"/>
                        <a14:foregroundMark x1="87986" y1="92491" x2="87986" y2="92491"/>
                        <a14:foregroundMark x1="84806" y1="92150" x2="84806" y2="92150"/>
                        <a14:foregroundMark x1="75265" y1="92150" x2="75265" y2="92150"/>
                        <a14:foregroundMark x1="68198" y1="91809" x2="68198" y2="91809"/>
                        <a14:foregroundMark x1="46290" y1="91809" x2="46290" y2="91809"/>
                        <a14:foregroundMark x1="23675" y1="92833" x2="23675" y2="92833"/>
                        <a14:foregroundMark x1="14134" y1="91809" x2="14134" y2="91809"/>
                        <a14:foregroundMark x1="7774" y1="90785" x2="7774" y2="907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92047" y="4556811"/>
            <a:ext cx="1834896" cy="1899734"/>
          </a:xfrm>
          <a:prstGeom prst="rect">
            <a:avLst/>
          </a:prstGeom>
        </p:spPr>
      </p:pic>
      <p:pic>
        <p:nvPicPr>
          <p:cNvPr id="53" name="Graphic 52" descr="Connections with solid fill">
            <a:extLst>
              <a:ext uri="{FF2B5EF4-FFF2-40B4-BE49-F238E27FC236}">
                <a16:creationId xmlns:a16="http://schemas.microsoft.com/office/drawing/2014/main" id="{2E27C66B-5F52-44E7-B5DB-12F880C63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486" y="1183946"/>
            <a:ext cx="841088" cy="914400"/>
          </a:xfrm>
          <a:prstGeom prst="rect">
            <a:avLst/>
          </a:prstGeom>
        </p:spPr>
      </p:pic>
      <p:pic>
        <p:nvPicPr>
          <p:cNvPr id="54" name="Graphic 53" descr="Business Growth with solid fill">
            <a:extLst>
              <a:ext uri="{FF2B5EF4-FFF2-40B4-BE49-F238E27FC236}">
                <a16:creationId xmlns:a16="http://schemas.microsoft.com/office/drawing/2014/main" id="{529BC0FC-846C-4022-BD18-E7E737A0AE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7029" y="2305157"/>
            <a:ext cx="779852" cy="779852"/>
          </a:xfrm>
          <a:prstGeom prst="rect">
            <a:avLst/>
          </a:prstGeom>
        </p:spPr>
      </p:pic>
      <p:pic>
        <p:nvPicPr>
          <p:cNvPr id="55" name="Graphic 54" descr="Bullseye with solid fill">
            <a:extLst>
              <a:ext uri="{FF2B5EF4-FFF2-40B4-BE49-F238E27FC236}">
                <a16:creationId xmlns:a16="http://schemas.microsoft.com/office/drawing/2014/main" id="{F1E56088-F7F6-4066-A8C5-795451D8A6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782" y="5343872"/>
            <a:ext cx="710585" cy="710585"/>
          </a:xfrm>
          <a:prstGeom prst="rect">
            <a:avLst/>
          </a:prstGeom>
        </p:spPr>
      </p:pic>
      <p:pic>
        <p:nvPicPr>
          <p:cNvPr id="56" name="Graphic 55" descr="Research with solid fill">
            <a:extLst>
              <a:ext uri="{FF2B5EF4-FFF2-40B4-BE49-F238E27FC236}">
                <a16:creationId xmlns:a16="http://schemas.microsoft.com/office/drawing/2014/main" id="{BDD3AF12-DA6C-4A09-B5D9-9DDCF40F8A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3162" y="3319826"/>
            <a:ext cx="710585" cy="7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A44B"/>
      </a:accent1>
      <a:accent2>
        <a:srgbClr val="FCF407"/>
      </a:accent2>
      <a:accent3>
        <a:srgbClr val="DEF0D0"/>
      </a:accent3>
      <a:accent4>
        <a:srgbClr val="69C28B"/>
      </a:accent4>
      <a:accent5>
        <a:srgbClr val="8CCCA4"/>
      </a:accent5>
      <a:accent6>
        <a:srgbClr val="44B47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</TotalTime>
  <Words>460</Words>
  <Application>Microsoft Office PowerPoint</Application>
  <PresentationFormat>Widescreen</PresentationFormat>
  <Paragraphs>73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Aharoni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Ibeth Sofia Dextre Simangas</dc:creator>
  <cp:lastModifiedBy>MARIA DEL CIELO LOZADA PEREZ</cp:lastModifiedBy>
  <cp:revision>50</cp:revision>
  <dcterms:created xsi:type="dcterms:W3CDTF">2023-11-21T19:21:53Z</dcterms:created>
  <dcterms:modified xsi:type="dcterms:W3CDTF">2023-11-25T07:16:05Z</dcterms:modified>
</cp:coreProperties>
</file>